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 bookmarkIdSeed="3">
  <p:sldMasterIdLst>
    <p:sldMasterId id="2147483949" r:id="rId1"/>
  </p:sldMasterIdLst>
  <p:sldIdLst>
    <p:sldId id="284" r:id="rId2"/>
    <p:sldId id="281" r:id="rId3"/>
    <p:sldId id="279" r:id="rId4"/>
    <p:sldId id="275" r:id="rId5"/>
    <p:sldId id="297" r:id="rId6"/>
    <p:sldId id="267" r:id="rId7"/>
    <p:sldId id="256" r:id="rId8"/>
    <p:sldId id="257" r:id="rId9"/>
    <p:sldId id="298" r:id="rId10"/>
    <p:sldId id="260" r:id="rId11"/>
    <p:sldId id="262" r:id="rId12"/>
    <p:sldId id="263" r:id="rId13"/>
    <p:sldId id="299" r:id="rId14"/>
    <p:sldId id="272" r:id="rId15"/>
    <p:sldId id="273" r:id="rId16"/>
    <p:sldId id="300" r:id="rId17"/>
    <p:sldId id="285" r:id="rId18"/>
    <p:sldId id="286" r:id="rId19"/>
    <p:sldId id="288" r:id="rId20"/>
    <p:sldId id="289" r:id="rId21"/>
    <p:sldId id="290" r:id="rId22"/>
    <p:sldId id="292" r:id="rId23"/>
    <p:sldId id="293" r:id="rId24"/>
    <p:sldId id="294" r:id="rId25"/>
    <p:sldId id="296" r:id="rId26"/>
    <p:sldId id="301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8610" autoAdjust="0"/>
    <p:restoredTop sz="94660"/>
  </p:normalViewPr>
  <p:slideViewPr>
    <p:cSldViewPr snapToGrid="0">
      <p:cViewPr varScale="1">
        <p:scale>
          <a:sx n="88" d="100"/>
          <a:sy n="88" d="100"/>
        </p:scale>
        <p:origin x="6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73FD-D6E3-41CA-A04F-570D21702821}" type="datetimeFigureOut">
              <a:rPr lang="he-IL" smtClean="0"/>
              <a:t>כ"ה/שבט/תשפ"ה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DE4943B-EEB2-4BC4-9BC1-7231E2B462C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02904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ותרת ו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73FD-D6E3-41CA-A04F-570D21702821}" type="datetimeFigureOut">
              <a:rPr lang="he-IL" smtClean="0"/>
              <a:t>כ"ה/שבט/תשפ"ה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DE4943B-EEB2-4BC4-9BC1-7231E2B462C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34705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ציטוט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73FD-D6E3-41CA-A04F-570D21702821}" type="datetimeFigureOut">
              <a:rPr lang="he-IL" smtClean="0"/>
              <a:t>כ"ה/שבט/תשפ"ה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DE4943B-EEB2-4BC4-9BC1-7231E2B462CE}" type="slidenum">
              <a:rPr lang="he-IL" smtClean="0"/>
              <a:t>‹#›</a:t>
            </a:fld>
            <a:endParaRPr lang="he-I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684415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רטיס ש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73FD-D6E3-41CA-A04F-570D21702821}" type="datetimeFigureOut">
              <a:rPr lang="he-IL" smtClean="0"/>
              <a:t>כ"ה/שבט/תשפ"ה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DE4943B-EEB2-4BC4-9BC1-7231E2B462C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933107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רטיס שם עם ציטו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73FD-D6E3-41CA-A04F-570D21702821}" type="datetimeFigureOut">
              <a:rPr lang="he-IL" smtClean="0"/>
              <a:t>כ"ה/שבט/תשפ"ה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DE4943B-EEB2-4BC4-9BC1-7231E2B462CE}" type="slidenum">
              <a:rPr lang="he-IL" smtClean="0"/>
              <a:t>‹#›</a:t>
            </a:fld>
            <a:endParaRPr lang="he-I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33687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או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73FD-D6E3-41CA-A04F-570D21702821}" type="datetimeFigureOut">
              <a:rPr lang="he-IL" smtClean="0"/>
              <a:t>כ"ה/שבט/תשפ"ה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DE4943B-EEB2-4BC4-9BC1-7231E2B462C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158547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73FD-D6E3-41CA-A04F-570D21702821}" type="datetimeFigureOut">
              <a:rPr lang="he-IL" smtClean="0"/>
              <a:t>כ"ה/שבט/תשפ"ה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943B-EEB2-4BC4-9BC1-7231E2B462C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914756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73FD-D6E3-41CA-A04F-570D21702821}" type="datetimeFigureOut">
              <a:rPr lang="he-IL" smtClean="0"/>
              <a:t>כ"ה/שבט/תשפ"ה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943B-EEB2-4BC4-9BC1-7231E2B462C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0156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73FD-D6E3-41CA-A04F-570D21702821}" type="datetimeFigureOut">
              <a:rPr lang="he-IL" smtClean="0"/>
              <a:t>כ"ה/שבט/תשפ"ה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943B-EEB2-4BC4-9BC1-7231E2B462C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16498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73FD-D6E3-41CA-A04F-570D21702821}" type="datetimeFigureOut">
              <a:rPr lang="he-IL" smtClean="0"/>
              <a:t>כ"ה/שבט/תשפ"ה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DE4943B-EEB2-4BC4-9BC1-7231E2B462C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24483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73FD-D6E3-41CA-A04F-570D21702821}" type="datetimeFigureOut">
              <a:rPr lang="he-IL" smtClean="0"/>
              <a:t>כ"ה/שבט/תשפ"ה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DE4943B-EEB2-4BC4-9BC1-7231E2B462C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4056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73FD-D6E3-41CA-A04F-570D21702821}" type="datetimeFigureOut">
              <a:rPr lang="he-IL" smtClean="0"/>
              <a:t>כ"ה/שבט/תשפ"ה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DE4943B-EEB2-4BC4-9BC1-7231E2B462C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4457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73FD-D6E3-41CA-A04F-570D21702821}" type="datetimeFigureOut">
              <a:rPr lang="he-IL" smtClean="0"/>
              <a:t>כ"ה/שבט/תשפ"ה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943B-EEB2-4BC4-9BC1-7231E2B462C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63905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73FD-D6E3-41CA-A04F-570D21702821}" type="datetimeFigureOut">
              <a:rPr lang="he-IL" smtClean="0"/>
              <a:t>כ"ה/שבט/תשפ"ה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943B-EEB2-4BC4-9BC1-7231E2B462C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8656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73FD-D6E3-41CA-A04F-570D21702821}" type="datetimeFigureOut">
              <a:rPr lang="he-IL" smtClean="0"/>
              <a:t>כ"ה/שבט/תשפ"ה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943B-EEB2-4BC4-9BC1-7231E2B462C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7240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e-IL" smtClean="0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73FD-D6E3-41CA-A04F-570D21702821}" type="datetimeFigureOut">
              <a:rPr lang="he-IL" smtClean="0"/>
              <a:t>כ"ה/שבט/תשפ"ה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DE4943B-EEB2-4BC4-9BC1-7231E2B462C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4679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473FD-D6E3-41CA-A04F-570D21702821}" type="datetimeFigureOut">
              <a:rPr lang="he-IL" smtClean="0"/>
              <a:t>כ"ה/שבט/תשפ"ה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DE4943B-EEB2-4BC4-9BC1-7231E2B462C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43532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  <p:sldLayoutId id="2147483960" r:id="rId11"/>
    <p:sldLayoutId id="2147483961" r:id="rId12"/>
    <p:sldLayoutId id="2147483962" r:id="rId13"/>
    <p:sldLayoutId id="2147483963" r:id="rId14"/>
    <p:sldLayoutId id="2147483964" r:id="rId15"/>
    <p:sldLayoutId id="2147483965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dalias@court.gov.il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f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75388" y="1193334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he-IL" b="1" dirty="0"/>
              <a:t>מדינת ישראל - מערכת בתי המשפט</a:t>
            </a:r>
            <a:br>
              <a:rPr lang="he-IL" b="1" dirty="0"/>
            </a:br>
            <a:r>
              <a:rPr lang="he-IL" b="1" dirty="0"/>
              <a:t> אגף רכש ובקרה</a:t>
            </a:r>
            <a:r>
              <a:rPr lang="en-US" dirty="0"/>
              <a:t/>
            </a:r>
            <a:br>
              <a:rPr lang="en-US" dirty="0"/>
            </a:br>
            <a:r>
              <a:rPr lang="he-IL" b="1" dirty="0"/>
              <a:t> </a:t>
            </a:r>
            <a:r>
              <a:rPr lang="en-US" dirty="0"/>
              <a:t/>
            </a:r>
            <a:br>
              <a:rPr lang="en-US" dirty="0"/>
            </a:br>
            <a:r>
              <a:rPr lang="he-IL" b="1" dirty="0"/>
              <a:t>מכרז </a:t>
            </a:r>
            <a:r>
              <a:rPr lang="en-US" b="1" dirty="0"/>
              <a:t>34/2024</a:t>
            </a:r>
            <a:r>
              <a:rPr lang="en-US" dirty="0"/>
              <a:t/>
            </a:r>
            <a:br>
              <a:rPr lang="en-US" dirty="0"/>
            </a:br>
            <a:r>
              <a:rPr lang="he-IL" b="1" dirty="0"/>
              <a:t>לאספקת שירותי ניקיון והדברה ביחידות ובאתרי מערכת בתי המשפט</a:t>
            </a:r>
            <a:r>
              <a:rPr lang="en-US" dirty="0"/>
              <a:t/>
            </a:r>
            <a:br>
              <a:rPr lang="en-US" dirty="0"/>
            </a:b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2512193" y="5284219"/>
            <a:ext cx="279133" cy="4571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466653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e-IL" b="1" u="sng" dirty="0" smtClean="0"/>
              <a:t>מצבת </a:t>
            </a:r>
            <a:r>
              <a:rPr lang="he-IL" b="1" u="sng" dirty="0" err="1" smtClean="0"/>
              <a:t>כח</a:t>
            </a:r>
            <a:r>
              <a:rPr lang="he-IL" b="1" u="sng" dirty="0" smtClean="0"/>
              <a:t> אדם הנדרשת מחוז חיפה</a:t>
            </a:r>
            <a:endParaRPr lang="he-IL" b="1" u="sng" dirty="0"/>
          </a:p>
        </p:txBody>
      </p:sp>
      <p:graphicFrame>
        <p:nvGraphicFramePr>
          <p:cNvPr id="4" name="מציין מיקום תוכן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0267929"/>
              </p:ext>
            </p:extLst>
          </p:nvPr>
        </p:nvGraphicFramePr>
        <p:xfrm>
          <a:off x="912052" y="1523634"/>
          <a:ext cx="11024970" cy="1805088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146191">
                  <a:extLst>
                    <a:ext uri="{9D8B030D-6E8A-4147-A177-3AD203B41FA5}">
                      <a16:colId xmlns:a16="http://schemas.microsoft.com/office/drawing/2014/main" val="650427793"/>
                    </a:ext>
                  </a:extLst>
                </a:gridCol>
                <a:gridCol w="1297462">
                  <a:extLst>
                    <a:ext uri="{9D8B030D-6E8A-4147-A177-3AD203B41FA5}">
                      <a16:colId xmlns:a16="http://schemas.microsoft.com/office/drawing/2014/main" val="4012136975"/>
                    </a:ext>
                  </a:extLst>
                </a:gridCol>
                <a:gridCol w="1339995">
                  <a:extLst>
                    <a:ext uri="{9D8B030D-6E8A-4147-A177-3AD203B41FA5}">
                      <a16:colId xmlns:a16="http://schemas.microsoft.com/office/drawing/2014/main" val="131279684"/>
                    </a:ext>
                  </a:extLst>
                </a:gridCol>
                <a:gridCol w="1845972">
                  <a:extLst>
                    <a:ext uri="{9D8B030D-6E8A-4147-A177-3AD203B41FA5}">
                      <a16:colId xmlns:a16="http://schemas.microsoft.com/office/drawing/2014/main" val="4093940893"/>
                    </a:ext>
                  </a:extLst>
                </a:gridCol>
                <a:gridCol w="1582970">
                  <a:extLst>
                    <a:ext uri="{9D8B030D-6E8A-4147-A177-3AD203B41FA5}">
                      <a16:colId xmlns:a16="http://schemas.microsoft.com/office/drawing/2014/main" val="3665251541"/>
                    </a:ext>
                  </a:extLst>
                </a:gridCol>
                <a:gridCol w="1757893">
                  <a:extLst>
                    <a:ext uri="{9D8B030D-6E8A-4147-A177-3AD203B41FA5}">
                      <a16:colId xmlns:a16="http://schemas.microsoft.com/office/drawing/2014/main" val="1482179545"/>
                    </a:ext>
                  </a:extLst>
                </a:gridCol>
                <a:gridCol w="1054487">
                  <a:extLst>
                    <a:ext uri="{9D8B030D-6E8A-4147-A177-3AD203B41FA5}">
                      <a16:colId xmlns:a16="http://schemas.microsoft.com/office/drawing/2014/main" val="2452847134"/>
                    </a:ext>
                  </a:extLst>
                </a:gridCol>
              </a:tblGrid>
              <a:tr h="735989"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 smtClean="0">
                          <a:effectLst/>
                        </a:rPr>
                        <a:t>עובדי </a:t>
                      </a:r>
                      <a:r>
                        <a:rPr lang="he-IL" sz="1600" dirty="0">
                          <a:effectLst/>
                        </a:rPr>
                        <a:t>בוקר מינימלי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 smtClean="0">
                          <a:effectLst/>
                        </a:rPr>
                        <a:t>עובדי </a:t>
                      </a:r>
                      <a:r>
                        <a:rPr lang="he-IL" sz="1600" dirty="0">
                          <a:effectLst/>
                        </a:rPr>
                        <a:t>אחה"צ מינימלי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600" u="sng" dirty="0" smtClean="0">
                          <a:effectLst/>
                        </a:rPr>
                        <a:t>שעות</a:t>
                      </a:r>
                      <a:r>
                        <a:rPr lang="he-IL" sz="1600" dirty="0" smtClean="0">
                          <a:effectLst/>
                        </a:rPr>
                        <a:t> </a:t>
                      </a:r>
                      <a:r>
                        <a:rPr lang="he-IL" sz="1600" dirty="0">
                          <a:effectLst/>
                        </a:rPr>
                        <a:t>יומיות </a:t>
                      </a:r>
                      <a:r>
                        <a:rPr lang="he-IL" sz="1600" dirty="0" smtClean="0">
                          <a:effectLst/>
                        </a:rPr>
                        <a:t>עובדי </a:t>
                      </a:r>
                      <a:r>
                        <a:rPr lang="he-IL" sz="1600" dirty="0">
                          <a:effectLst/>
                        </a:rPr>
                        <a:t>בוקר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 smtClean="0">
                          <a:effectLst/>
                        </a:rPr>
                        <a:t> </a:t>
                      </a:r>
                      <a:r>
                        <a:rPr lang="he-IL" sz="1600" u="sng" dirty="0">
                          <a:effectLst/>
                        </a:rPr>
                        <a:t>שעות</a:t>
                      </a:r>
                      <a:r>
                        <a:rPr lang="he-IL" sz="1600" dirty="0">
                          <a:effectLst/>
                        </a:rPr>
                        <a:t> יומיות </a:t>
                      </a:r>
                      <a:r>
                        <a:rPr lang="he-IL" sz="1600" dirty="0" smtClean="0">
                          <a:effectLst/>
                        </a:rPr>
                        <a:t>עובדי </a:t>
                      </a:r>
                      <a:r>
                        <a:rPr lang="he-IL" sz="1600" dirty="0">
                          <a:effectLst/>
                        </a:rPr>
                        <a:t>אחה"צ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600" u="sng" dirty="0" smtClean="0">
                          <a:effectLst/>
                        </a:rPr>
                        <a:t>שעות</a:t>
                      </a:r>
                      <a:r>
                        <a:rPr lang="he-IL" sz="1600" dirty="0" smtClean="0">
                          <a:effectLst/>
                        </a:rPr>
                        <a:t> </a:t>
                      </a:r>
                      <a:r>
                        <a:rPr lang="he-IL" sz="1600" dirty="0">
                          <a:effectLst/>
                        </a:rPr>
                        <a:t>יומיות </a:t>
                      </a:r>
                      <a:r>
                        <a:rPr lang="he-IL" sz="1600" dirty="0" smtClean="0">
                          <a:effectLst/>
                        </a:rPr>
                        <a:t> </a:t>
                      </a:r>
                      <a:r>
                        <a:rPr lang="he-IL" sz="1600" dirty="0">
                          <a:effectLst/>
                        </a:rPr>
                        <a:t>עובדי ימי ו' וערבי חג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</a:rPr>
                        <a:t>מפקח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64594838"/>
                  </a:ext>
                </a:extLst>
              </a:tr>
              <a:tr h="712733"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</a:rPr>
                        <a:t>היכל המשפט חיפה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20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20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202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94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18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21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95694223"/>
                  </a:ext>
                </a:extLst>
              </a:tr>
              <a:tr h="356366"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</a:rPr>
                        <a:t>בימ"ש עכו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8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16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10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19386921"/>
                  </a:ext>
                </a:extLst>
              </a:tr>
            </a:tbl>
          </a:graphicData>
        </a:graphic>
      </p:graphicFrame>
      <p:sp>
        <p:nvSpPr>
          <p:cNvPr id="3" name="מלבן 2"/>
          <p:cNvSpPr/>
          <p:nvPr/>
        </p:nvSpPr>
        <p:spPr>
          <a:xfrm>
            <a:off x="4572000" y="3518990"/>
            <a:ext cx="674370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 fontAlgn="base" hangingPunct="0">
              <a:lnSpc>
                <a:spcPct val="150000"/>
              </a:lnSpc>
            </a:pPr>
            <a:r>
              <a:rPr lang="he-IL" b="1" u="sng" dirty="0"/>
              <a:t>סה"כ שעות עבודה יומיות מינימליות למחוז :</a:t>
            </a:r>
            <a:endParaRPr lang="en-US" b="1" u="sng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r" rtl="1" fontAlgn="base" hangingPunct="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e-IL" dirty="0" smtClean="0"/>
              <a:t>היקף </a:t>
            </a:r>
            <a:r>
              <a:rPr lang="he-IL" dirty="0"/>
              <a:t>מינימלי צוות בוקר מחוזי: 21 אנשי צוות  ו 210 שעות יומיות</a:t>
            </a:r>
            <a:endParaRPr lang="en-US" dirty="0"/>
          </a:p>
          <a:p>
            <a:pPr marL="285750" indent="-285750" algn="r" rtl="1" fontAlgn="base" hangingPunct="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e-IL" dirty="0"/>
              <a:t>היקף מינימלי צוות אחה"צ:23  אנשי צוות ו110 שעות </a:t>
            </a:r>
            <a:endParaRPr lang="en-US" dirty="0"/>
          </a:p>
          <a:p>
            <a:pPr marL="285750" indent="-285750" algn="r" rtl="1" fontAlgn="base" hangingPunct="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e-IL" dirty="0"/>
              <a:t>שעות מפקחים: 31</a:t>
            </a:r>
            <a:endParaRPr lang="en-US" dirty="0"/>
          </a:p>
          <a:p>
            <a:pPr marL="285750" indent="-285750" algn="r" rtl="1" fontAlgn="base" hangingPunct="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e-IL" dirty="0"/>
              <a:t>היקף שעות יום חול צוותי ניקיון :361 שעות</a:t>
            </a:r>
            <a:endParaRPr lang="en-US" dirty="0"/>
          </a:p>
          <a:p>
            <a:pPr marL="285750" indent="-285750" algn="r" rtl="1" fontAlgn="base" hangingPunct="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e-IL" dirty="0"/>
              <a:t>היקף שעות יום ו'/ערב חג:33</a:t>
            </a:r>
            <a:endParaRPr lang="en-US" dirty="0"/>
          </a:p>
          <a:p>
            <a:pPr marL="285750" indent="-285750" algn="just" rtl="1" fontAlgn="base" hangingPunct="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e-IL" dirty="0"/>
              <a:t>שעות מנהל מערך ניקיון מחוזי: 9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81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444501"/>
            <a:ext cx="9144000" cy="1358899"/>
          </a:xfrm>
        </p:spPr>
        <p:txBody>
          <a:bodyPr>
            <a:normAutofit fontScale="90000"/>
          </a:bodyPr>
          <a:lstStyle/>
          <a:p>
            <a:pPr algn="ctr"/>
            <a:r>
              <a:rPr lang="he-IL" b="1" dirty="0" smtClean="0">
                <a:solidFill>
                  <a:schemeClr val="accent1">
                    <a:lumMod val="75000"/>
                  </a:schemeClr>
                </a:solidFill>
              </a:rPr>
              <a:t>בית משפט השלום תל אביב</a:t>
            </a:r>
            <a:br>
              <a:rPr lang="he-IL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he-IL" sz="4000" b="1" dirty="0" smtClean="0">
                <a:solidFill>
                  <a:schemeClr val="accent1">
                    <a:lumMod val="75000"/>
                  </a:schemeClr>
                </a:solidFill>
              </a:rPr>
              <a:t>מחוז – תל אביב</a:t>
            </a:r>
            <a:endParaRPr lang="he-IL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תמונה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777" y="2039815"/>
            <a:ext cx="4700953" cy="3525715"/>
          </a:xfrm>
          <a:prstGeom prst="rect">
            <a:avLst/>
          </a:prstGeom>
          <a:ln w="50800">
            <a:solidFill>
              <a:srgbClr val="FFC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899138" y="5732586"/>
            <a:ext cx="287508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/>
              <a:t>בימ"ש תל אביב השלום</a:t>
            </a:r>
            <a:endParaRPr lang="he-IL" dirty="0"/>
          </a:p>
        </p:txBody>
      </p:sp>
      <p:pic>
        <p:nvPicPr>
          <p:cNvPr id="8" name="תמונה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2330" y="1969476"/>
            <a:ext cx="5369170" cy="3633139"/>
          </a:xfrm>
          <a:prstGeom prst="rect">
            <a:avLst/>
          </a:prstGeom>
          <a:ln w="50800">
            <a:solidFill>
              <a:srgbClr val="FFC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9094176" y="5768691"/>
            <a:ext cx="206619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/>
              <a:t>בימ"ש הרצליה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73862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672055" y="316379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he-IL" sz="4000" b="1" u="sng" dirty="0" smtClean="0"/>
              <a:t>נתונים וסקירה כללית -תל אביב השלום</a:t>
            </a:r>
            <a:r>
              <a:rPr lang="he-IL" u="sng" dirty="0" smtClean="0"/>
              <a:t/>
            </a:r>
            <a:br>
              <a:rPr lang="he-IL" u="sng" dirty="0" smtClean="0"/>
            </a:br>
            <a:endParaRPr lang="he-IL" u="sng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383867" y="1360639"/>
            <a:ext cx="10515600" cy="4216401"/>
          </a:xfrm>
        </p:spPr>
        <p:txBody>
          <a:bodyPr>
            <a:normAutofit lnSpcReduction="10000"/>
          </a:bodyPr>
          <a:lstStyle/>
          <a:p>
            <a:endParaRPr lang="he-IL" dirty="0" smtClean="0"/>
          </a:p>
          <a:p>
            <a:r>
              <a:rPr lang="he-IL" sz="2400" dirty="0" smtClean="0"/>
              <a:t>שטח בנוי – </a:t>
            </a:r>
            <a:r>
              <a:rPr lang="en-US" sz="2400" u="sng" dirty="0" smtClean="0"/>
              <a:t>23500</a:t>
            </a:r>
            <a:r>
              <a:rPr lang="he-IL" sz="2400" dirty="0" smtClean="0"/>
              <a:t> מ"ר וחצרות</a:t>
            </a:r>
          </a:p>
          <a:p>
            <a:r>
              <a:rPr lang="he-IL" sz="2400" dirty="0" smtClean="0"/>
              <a:t>מבנה דרומי + מבנה צפוני </a:t>
            </a:r>
            <a:endParaRPr lang="en-US" sz="2400" dirty="0" smtClean="0"/>
          </a:p>
          <a:p>
            <a:r>
              <a:rPr lang="he-IL" sz="2400" dirty="0" smtClean="0"/>
              <a:t>גיל המבנים - 60</a:t>
            </a:r>
          </a:p>
          <a:p>
            <a:r>
              <a:rPr lang="he-IL" sz="2400" dirty="0" smtClean="0"/>
              <a:t>קיימת גי</a:t>
            </a:r>
            <a:r>
              <a:rPr lang="he-IL" sz="2400" dirty="0"/>
              <a:t>ש</a:t>
            </a:r>
            <a:r>
              <a:rPr lang="he-IL" sz="2400" dirty="0" smtClean="0"/>
              <a:t>ה נוחה וחניון תת קרקעי לצרכי תפעול  ואספקת סחורות</a:t>
            </a:r>
          </a:p>
          <a:p>
            <a:r>
              <a:rPr lang="he-IL" sz="2400" dirty="0" smtClean="0"/>
              <a:t>קיים מחסן למלאי חומרי ניקוי</a:t>
            </a:r>
          </a:p>
          <a:p>
            <a:endParaRPr lang="he-IL" sz="2400" dirty="0"/>
          </a:p>
          <a:p>
            <a:r>
              <a:rPr lang="he-IL" sz="2400" dirty="0" smtClean="0"/>
              <a:t>כ-450 </a:t>
            </a:r>
            <a:r>
              <a:rPr lang="he-IL" sz="2400" dirty="0"/>
              <a:t>שופטים ועובדים לרבות עובדי קבלן</a:t>
            </a:r>
          </a:p>
          <a:p>
            <a:r>
              <a:rPr lang="he-IL" sz="2400" dirty="0"/>
              <a:t>עד </a:t>
            </a:r>
            <a:r>
              <a:rPr lang="he-IL" sz="2400" dirty="0" smtClean="0"/>
              <a:t>3,000 </a:t>
            </a:r>
            <a:r>
              <a:rPr lang="he-IL" sz="2400" dirty="0"/>
              <a:t>מבקרים ביום </a:t>
            </a:r>
          </a:p>
          <a:p>
            <a:endParaRPr lang="he-IL" sz="2400" dirty="0" smtClean="0"/>
          </a:p>
          <a:p>
            <a:endParaRPr lang="he-IL" sz="2400" dirty="0" smtClean="0"/>
          </a:p>
        </p:txBody>
      </p:sp>
    </p:spTree>
    <p:extLst>
      <p:ext uri="{BB962C8B-B14F-4D97-AF65-F5344CB8AC3E}">
        <p14:creationId xmlns:p14="http://schemas.microsoft.com/office/powerpoint/2010/main" val="275988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522587" y="281210"/>
            <a:ext cx="8911687" cy="1280890"/>
          </a:xfrm>
        </p:spPr>
        <p:txBody>
          <a:bodyPr/>
          <a:lstStyle/>
          <a:p>
            <a:pPr algn="ctr"/>
            <a:r>
              <a:rPr lang="he-IL" b="1" u="sng" dirty="0" smtClean="0"/>
              <a:t>מצבת </a:t>
            </a:r>
            <a:r>
              <a:rPr lang="he-IL" b="1" u="sng" dirty="0" err="1" smtClean="0"/>
              <a:t>כח</a:t>
            </a:r>
            <a:r>
              <a:rPr lang="he-IL" b="1" u="sng" dirty="0" smtClean="0"/>
              <a:t> אדם הנדרשת מחוז תל אביב</a:t>
            </a:r>
            <a:endParaRPr lang="he-IL" b="1" u="sng" dirty="0"/>
          </a:p>
        </p:txBody>
      </p:sp>
      <p:graphicFrame>
        <p:nvGraphicFramePr>
          <p:cNvPr id="4" name="מציין מיקום תוכן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7978295"/>
              </p:ext>
            </p:extLst>
          </p:nvPr>
        </p:nvGraphicFramePr>
        <p:xfrm>
          <a:off x="859299" y="1145564"/>
          <a:ext cx="11024970" cy="1805088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146191">
                  <a:extLst>
                    <a:ext uri="{9D8B030D-6E8A-4147-A177-3AD203B41FA5}">
                      <a16:colId xmlns:a16="http://schemas.microsoft.com/office/drawing/2014/main" val="650427793"/>
                    </a:ext>
                  </a:extLst>
                </a:gridCol>
                <a:gridCol w="1297462">
                  <a:extLst>
                    <a:ext uri="{9D8B030D-6E8A-4147-A177-3AD203B41FA5}">
                      <a16:colId xmlns:a16="http://schemas.microsoft.com/office/drawing/2014/main" val="4012136975"/>
                    </a:ext>
                  </a:extLst>
                </a:gridCol>
                <a:gridCol w="1339995">
                  <a:extLst>
                    <a:ext uri="{9D8B030D-6E8A-4147-A177-3AD203B41FA5}">
                      <a16:colId xmlns:a16="http://schemas.microsoft.com/office/drawing/2014/main" val="131279684"/>
                    </a:ext>
                  </a:extLst>
                </a:gridCol>
                <a:gridCol w="1845972">
                  <a:extLst>
                    <a:ext uri="{9D8B030D-6E8A-4147-A177-3AD203B41FA5}">
                      <a16:colId xmlns:a16="http://schemas.microsoft.com/office/drawing/2014/main" val="4093940893"/>
                    </a:ext>
                  </a:extLst>
                </a:gridCol>
                <a:gridCol w="1582970">
                  <a:extLst>
                    <a:ext uri="{9D8B030D-6E8A-4147-A177-3AD203B41FA5}">
                      <a16:colId xmlns:a16="http://schemas.microsoft.com/office/drawing/2014/main" val="3665251541"/>
                    </a:ext>
                  </a:extLst>
                </a:gridCol>
                <a:gridCol w="1757893">
                  <a:extLst>
                    <a:ext uri="{9D8B030D-6E8A-4147-A177-3AD203B41FA5}">
                      <a16:colId xmlns:a16="http://schemas.microsoft.com/office/drawing/2014/main" val="1482179545"/>
                    </a:ext>
                  </a:extLst>
                </a:gridCol>
                <a:gridCol w="1054487">
                  <a:extLst>
                    <a:ext uri="{9D8B030D-6E8A-4147-A177-3AD203B41FA5}">
                      <a16:colId xmlns:a16="http://schemas.microsoft.com/office/drawing/2014/main" val="2452847134"/>
                    </a:ext>
                  </a:extLst>
                </a:gridCol>
              </a:tblGrid>
              <a:tr h="735989"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 smtClean="0">
                          <a:effectLst/>
                        </a:rPr>
                        <a:t>עובדי </a:t>
                      </a:r>
                      <a:r>
                        <a:rPr lang="he-IL" sz="1600" dirty="0">
                          <a:effectLst/>
                        </a:rPr>
                        <a:t>בוקר מינימלי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 smtClean="0">
                          <a:effectLst/>
                        </a:rPr>
                        <a:t>עובדי </a:t>
                      </a:r>
                      <a:r>
                        <a:rPr lang="he-IL" sz="1600" dirty="0">
                          <a:effectLst/>
                        </a:rPr>
                        <a:t>אחה"צ מינימלי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600" u="sng" dirty="0" smtClean="0">
                          <a:effectLst/>
                        </a:rPr>
                        <a:t>שעות</a:t>
                      </a:r>
                      <a:r>
                        <a:rPr lang="he-IL" sz="1600" dirty="0" smtClean="0">
                          <a:effectLst/>
                        </a:rPr>
                        <a:t> </a:t>
                      </a:r>
                      <a:r>
                        <a:rPr lang="he-IL" sz="1600" dirty="0">
                          <a:effectLst/>
                        </a:rPr>
                        <a:t>יומיות </a:t>
                      </a:r>
                      <a:r>
                        <a:rPr lang="he-IL" sz="1600" dirty="0" smtClean="0">
                          <a:effectLst/>
                        </a:rPr>
                        <a:t>עובדי </a:t>
                      </a:r>
                      <a:r>
                        <a:rPr lang="he-IL" sz="1600" dirty="0">
                          <a:effectLst/>
                        </a:rPr>
                        <a:t>בוקר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 smtClean="0">
                          <a:effectLst/>
                        </a:rPr>
                        <a:t> </a:t>
                      </a:r>
                      <a:r>
                        <a:rPr lang="he-IL" sz="1600" u="sng" dirty="0">
                          <a:effectLst/>
                        </a:rPr>
                        <a:t>שעות</a:t>
                      </a:r>
                      <a:r>
                        <a:rPr lang="he-IL" sz="1600" dirty="0">
                          <a:effectLst/>
                        </a:rPr>
                        <a:t> יומיות </a:t>
                      </a:r>
                      <a:r>
                        <a:rPr lang="he-IL" sz="1600" dirty="0" smtClean="0">
                          <a:effectLst/>
                        </a:rPr>
                        <a:t>עובדי </a:t>
                      </a:r>
                      <a:r>
                        <a:rPr lang="he-IL" sz="1600" dirty="0">
                          <a:effectLst/>
                        </a:rPr>
                        <a:t>אחה"צ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600" u="sng" dirty="0" smtClean="0">
                          <a:effectLst/>
                        </a:rPr>
                        <a:t>שעות</a:t>
                      </a:r>
                      <a:r>
                        <a:rPr lang="he-IL" sz="1600" dirty="0" smtClean="0">
                          <a:effectLst/>
                        </a:rPr>
                        <a:t> </a:t>
                      </a:r>
                      <a:r>
                        <a:rPr lang="he-IL" sz="1600" dirty="0">
                          <a:effectLst/>
                        </a:rPr>
                        <a:t>יומיות </a:t>
                      </a:r>
                      <a:r>
                        <a:rPr lang="he-IL" sz="1600" dirty="0" smtClean="0">
                          <a:effectLst/>
                        </a:rPr>
                        <a:t> </a:t>
                      </a:r>
                      <a:r>
                        <a:rPr lang="he-IL" sz="1600" dirty="0">
                          <a:effectLst/>
                        </a:rPr>
                        <a:t>עובדי ימי ו' וערבי חג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מפקח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64594838"/>
                  </a:ext>
                </a:extLst>
              </a:tr>
              <a:tr h="712733">
                <a:tc>
                  <a:txBody>
                    <a:bodyPr/>
                    <a:lstStyle/>
                    <a:p>
                      <a:pPr marL="0" algn="ctr" defTabSz="457200" rtl="1" eaLnBrk="1" fontAlgn="base" latinLnBrk="0" hangingPunct="0">
                        <a:spcAft>
                          <a:spcPts val="0"/>
                        </a:spcAft>
                      </a:pPr>
                      <a:r>
                        <a:rPr lang="he-IL" sz="16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היכל המשפט תל אביב</a:t>
                      </a:r>
                      <a:endParaRPr lang="en-US" sz="16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fontAlgn="base" latinLnBrk="0" hangingPunct="0">
                        <a:spcAft>
                          <a:spcPts val="0"/>
                        </a:spcAft>
                      </a:pPr>
                      <a:r>
                        <a:rPr lang="he-IL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fontAlgn="base" latinLnBrk="0" hangingPunct="0">
                        <a:spcAft>
                          <a:spcPts val="0"/>
                        </a:spcAft>
                      </a:pPr>
                      <a:r>
                        <a:rPr lang="he-IL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fontAlgn="base" latinLnBrk="0" hangingPunct="0">
                        <a:spcAft>
                          <a:spcPts val="0"/>
                        </a:spcAft>
                      </a:pPr>
                      <a:r>
                        <a:rPr lang="he-IL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198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fontAlgn="base" latinLnBrk="0" hangingPunct="0">
                        <a:spcAft>
                          <a:spcPts val="0"/>
                        </a:spcAft>
                      </a:pPr>
                      <a:r>
                        <a:rPr lang="he-IL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162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fontAlgn="base" latinLnBrk="0" hangingPunct="0">
                        <a:spcAft>
                          <a:spcPts val="0"/>
                        </a:spcAft>
                      </a:pPr>
                      <a:r>
                        <a:rPr lang="he-IL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95694223"/>
                  </a:ext>
                </a:extLst>
              </a:tr>
              <a:tr h="356366">
                <a:tc>
                  <a:txBody>
                    <a:bodyPr/>
                    <a:lstStyle/>
                    <a:p>
                      <a:pPr marL="0" algn="ctr" defTabSz="457200" rtl="1" eaLnBrk="1" fontAlgn="base" latinLnBrk="0" hangingPunct="0">
                        <a:spcAft>
                          <a:spcPts val="0"/>
                        </a:spcAft>
                      </a:pPr>
                      <a:r>
                        <a:rPr lang="he-IL" sz="16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** הרצליה</a:t>
                      </a:r>
                      <a:endParaRPr lang="en-US" sz="16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fontAlgn="base" latinLnBrk="0" hangingPunct="0">
                        <a:spcAft>
                          <a:spcPts val="0"/>
                        </a:spcAft>
                      </a:pPr>
                      <a:r>
                        <a:rPr lang="he-IL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fontAlgn="base" latinLnBrk="0" hangingPunct="0">
                        <a:spcAft>
                          <a:spcPts val="0"/>
                        </a:spcAft>
                      </a:pPr>
                      <a:r>
                        <a:rPr lang="he-IL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fontAlgn="base" latinLnBrk="0" hangingPunct="0">
                        <a:spcAft>
                          <a:spcPts val="0"/>
                        </a:spcAft>
                      </a:pPr>
                      <a:r>
                        <a:rPr lang="he-IL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fontAlgn="base" latinLnBrk="0" hangingPunct="0">
                        <a:spcAft>
                          <a:spcPts val="0"/>
                        </a:spcAft>
                      </a:pPr>
                      <a:r>
                        <a:rPr lang="he-IL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fontAlgn="base" latinLnBrk="0" hangingPunct="0">
                        <a:spcAft>
                          <a:spcPts val="0"/>
                        </a:spcAft>
                      </a:pPr>
                      <a:r>
                        <a:rPr lang="he-IL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19386921"/>
                  </a:ext>
                </a:extLst>
              </a:tr>
            </a:tbl>
          </a:graphicData>
        </a:graphic>
      </p:graphicFrame>
      <p:sp>
        <p:nvSpPr>
          <p:cNvPr id="3" name="מלבן 2"/>
          <p:cNvSpPr/>
          <p:nvPr/>
        </p:nvSpPr>
        <p:spPr>
          <a:xfrm>
            <a:off x="4615962" y="3257042"/>
            <a:ext cx="67437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 fontAlgn="base" hangingPunct="0">
              <a:lnSpc>
                <a:spcPct val="150000"/>
              </a:lnSpc>
            </a:pPr>
            <a:r>
              <a:rPr lang="he-IL" b="1" u="sng" dirty="0"/>
              <a:t>סה"כ שעות עבודה יומיות מינימליות למחוז :</a:t>
            </a:r>
            <a:endParaRPr lang="en-US" b="1" u="sng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r" rtl="1" fontAlgn="base" hangingPunct="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e-IL" dirty="0"/>
              <a:t>היקף מינימלי צוות בוקר מחוזי:22  אנשי צוות  ו198 שעות יומיות</a:t>
            </a:r>
          </a:p>
          <a:p>
            <a:pPr marL="285750" indent="-285750" algn="r" rtl="1" fontAlgn="base" hangingPunct="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e-IL" dirty="0"/>
              <a:t>היקף מינימלי צוות אחה"צ:54 אנשי צוות ו162 שעות </a:t>
            </a:r>
          </a:p>
          <a:p>
            <a:pPr marL="285750" indent="-285750" algn="r" rtl="1" fontAlgn="base" hangingPunct="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e-IL" dirty="0"/>
              <a:t>שעות מפקחים: 27</a:t>
            </a:r>
          </a:p>
          <a:p>
            <a:pPr marL="285750" indent="-285750" algn="r" rtl="1" fontAlgn="base" hangingPunct="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e-IL" dirty="0"/>
              <a:t>היקף שעות יום חול צוותי ניקיון: 360 שעות</a:t>
            </a:r>
          </a:p>
          <a:p>
            <a:pPr marL="285750" indent="-285750" algn="r" rtl="1" fontAlgn="base" hangingPunct="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e-IL" dirty="0"/>
              <a:t>היקף שעות יום ו'/ערב חג:20</a:t>
            </a:r>
          </a:p>
          <a:p>
            <a:pPr marL="285750" indent="-285750" algn="r" rtl="1" fontAlgn="base" hangingPunct="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e-IL" dirty="0"/>
              <a:t>שעות מנהל מערך ניקיון מחוזי: 9</a:t>
            </a:r>
          </a:p>
          <a:p>
            <a:pPr marL="285750" indent="-285750" algn="r" rtl="1" fontAlgn="base" hangingPunct="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e-IL" dirty="0"/>
              <a:t>*במהלך שנת 2027 יתווסף בית משפט השלום הרצליה</a:t>
            </a:r>
          </a:p>
        </p:txBody>
      </p:sp>
    </p:spTree>
    <p:extLst>
      <p:ext uri="{BB962C8B-B14F-4D97-AF65-F5344CB8AC3E}">
        <p14:creationId xmlns:p14="http://schemas.microsoft.com/office/powerpoint/2010/main" val="82667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332540" y="237392"/>
            <a:ext cx="9750824" cy="912995"/>
          </a:xfrm>
        </p:spPr>
        <p:txBody>
          <a:bodyPr>
            <a:normAutofit fontScale="90000"/>
          </a:bodyPr>
          <a:lstStyle/>
          <a:p>
            <a:pPr algn="ctr"/>
            <a:r>
              <a:rPr lang="he-IL" b="1" u="sng" dirty="0"/>
              <a:t>מכרז ניקיון מחוז דרום</a:t>
            </a:r>
          </a:p>
        </p:txBody>
      </p:sp>
      <p:pic>
        <p:nvPicPr>
          <p:cNvPr id="21" name="תמונה 20" descr="תמונה שמכילה בחוץ, שמיים, בניין, עמודה&#10;&#10;התיאור נוצר באופן אוטומטי">
            <a:extLst>
              <a:ext uri="{FF2B5EF4-FFF2-40B4-BE49-F238E27FC236}">
                <a16:creationId xmlns:a16="http://schemas.microsoft.com/office/drawing/2014/main" id="{89C719AA-DBA9-6016-6F42-02E14D67DB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63" r="19144" b="-4"/>
          <a:stretch>
            <a:fillRect/>
          </a:stretch>
        </p:blipFill>
        <p:spPr>
          <a:xfrm>
            <a:off x="1766931" y="1435494"/>
            <a:ext cx="2467145" cy="2589158"/>
          </a:xfrm>
          <a:prstGeom prst="rect">
            <a:avLst/>
          </a:prstGeom>
          <a:ln w="50800">
            <a:solidFill>
              <a:srgbClr val="FFC000"/>
            </a:solidFill>
          </a:ln>
        </p:spPr>
      </p:pic>
      <p:pic>
        <p:nvPicPr>
          <p:cNvPr id="23" name="תמונה 22" descr="תמונה שמכילה בחוץ, שמיים, בניין, בניין מסחרי&#10;&#10;התיאור נוצר באופן אוטומטי">
            <a:extLst>
              <a:ext uri="{FF2B5EF4-FFF2-40B4-BE49-F238E27FC236}">
                <a16:creationId xmlns:a16="http://schemas.microsoft.com/office/drawing/2014/main" id="{606BA7E7-AE67-8910-F12B-2811E042A1F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5" r="20637" b="2"/>
          <a:stretch>
            <a:fillRect/>
          </a:stretch>
        </p:blipFill>
        <p:spPr>
          <a:xfrm>
            <a:off x="5421160" y="1435494"/>
            <a:ext cx="2466000" cy="2530796"/>
          </a:xfrm>
          <a:prstGeom prst="rect">
            <a:avLst/>
          </a:prstGeom>
          <a:ln w="50800">
            <a:solidFill>
              <a:srgbClr val="FFC000"/>
            </a:solidFill>
          </a:ln>
        </p:spPr>
      </p:pic>
      <p:pic>
        <p:nvPicPr>
          <p:cNvPr id="25" name="תמונה 24" descr="תמונה שמכילה שמיים, ענן, בחוץ, עץ&#10;&#10;התיאור נוצר באופן אוטומטי">
            <a:extLst>
              <a:ext uri="{FF2B5EF4-FFF2-40B4-BE49-F238E27FC236}">
                <a16:creationId xmlns:a16="http://schemas.microsoft.com/office/drawing/2014/main" id="{29A9D5FD-B715-DD52-948D-30B7289AA9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47" r="11972" b="1"/>
          <a:stretch>
            <a:fillRect/>
          </a:stretch>
        </p:blipFill>
        <p:spPr>
          <a:xfrm>
            <a:off x="9074244" y="1435494"/>
            <a:ext cx="2466000" cy="2605347"/>
          </a:xfrm>
          <a:prstGeom prst="rect">
            <a:avLst/>
          </a:prstGeom>
          <a:ln w="50800">
            <a:solidFill>
              <a:srgbClr val="FFC000"/>
            </a:solidFill>
          </a:ln>
        </p:spPr>
      </p:pic>
      <p:pic>
        <p:nvPicPr>
          <p:cNvPr id="3" name="תמונה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1160" y="4491211"/>
            <a:ext cx="2466000" cy="1847120"/>
          </a:xfrm>
          <a:prstGeom prst="rect">
            <a:avLst/>
          </a:prstGeom>
          <a:ln w="50800">
            <a:solidFill>
              <a:srgbClr val="FFC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2013438" y="4040841"/>
            <a:ext cx="206619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dirty="0" smtClean="0"/>
              <a:t>בימ"ש אילת</a:t>
            </a:r>
            <a:endParaRPr lang="he-IL" dirty="0"/>
          </a:p>
        </p:txBody>
      </p:sp>
      <p:sp>
        <p:nvSpPr>
          <p:cNvPr id="8" name="TextBox 7"/>
          <p:cNvSpPr txBox="1"/>
          <p:nvPr/>
        </p:nvSpPr>
        <p:spPr>
          <a:xfrm>
            <a:off x="5698286" y="3966290"/>
            <a:ext cx="206619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dirty="0" smtClean="0"/>
              <a:t>היכל באר שבע</a:t>
            </a:r>
            <a:endParaRPr lang="he-IL" dirty="0"/>
          </a:p>
        </p:txBody>
      </p:sp>
      <p:sp>
        <p:nvSpPr>
          <p:cNvPr id="9" name="TextBox 8"/>
          <p:cNvSpPr txBox="1"/>
          <p:nvPr/>
        </p:nvSpPr>
        <p:spPr>
          <a:xfrm>
            <a:off x="9383134" y="4091882"/>
            <a:ext cx="206619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dirty="0" smtClean="0"/>
              <a:t>בימ"ש אשדוד</a:t>
            </a:r>
            <a:endParaRPr lang="he-IL" dirty="0"/>
          </a:p>
        </p:txBody>
      </p:sp>
      <p:sp>
        <p:nvSpPr>
          <p:cNvPr id="10" name="TextBox 9"/>
          <p:cNvSpPr txBox="1"/>
          <p:nvPr/>
        </p:nvSpPr>
        <p:spPr>
          <a:xfrm>
            <a:off x="5508657" y="6309254"/>
            <a:ext cx="206619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dirty="0" smtClean="0"/>
              <a:t>בימ"ש דימונה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21569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378618" y="281971"/>
            <a:ext cx="8596668" cy="1320800"/>
          </a:xfrm>
        </p:spPr>
        <p:txBody>
          <a:bodyPr/>
          <a:lstStyle/>
          <a:p>
            <a:pPr algn="ctr"/>
            <a:r>
              <a:rPr lang="he-IL" b="1" u="sng" dirty="0"/>
              <a:t>מחוז דרום</a:t>
            </a:r>
          </a:p>
        </p:txBody>
      </p:sp>
      <p:graphicFrame>
        <p:nvGraphicFramePr>
          <p:cNvPr id="5" name="מציין מיקום תוכן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4034574"/>
              </p:ext>
            </p:extLst>
          </p:nvPr>
        </p:nvGraphicFramePr>
        <p:xfrm>
          <a:off x="1458721" y="1063869"/>
          <a:ext cx="10381588" cy="3269120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713014">
                  <a:extLst>
                    <a:ext uri="{9D8B030D-6E8A-4147-A177-3AD203B41FA5}">
                      <a16:colId xmlns:a16="http://schemas.microsoft.com/office/drawing/2014/main" val="650427793"/>
                    </a:ext>
                  </a:extLst>
                </a:gridCol>
                <a:gridCol w="1900017">
                  <a:extLst>
                    <a:ext uri="{9D8B030D-6E8A-4147-A177-3AD203B41FA5}">
                      <a16:colId xmlns:a16="http://schemas.microsoft.com/office/drawing/2014/main" val="4012136975"/>
                    </a:ext>
                  </a:extLst>
                </a:gridCol>
                <a:gridCol w="1434009">
                  <a:extLst>
                    <a:ext uri="{9D8B030D-6E8A-4147-A177-3AD203B41FA5}">
                      <a16:colId xmlns:a16="http://schemas.microsoft.com/office/drawing/2014/main" val="131279684"/>
                    </a:ext>
                  </a:extLst>
                </a:gridCol>
                <a:gridCol w="2333505">
                  <a:extLst>
                    <a:ext uri="{9D8B030D-6E8A-4147-A177-3AD203B41FA5}">
                      <a16:colId xmlns:a16="http://schemas.microsoft.com/office/drawing/2014/main" val="4093940893"/>
                    </a:ext>
                  </a:extLst>
                </a:gridCol>
                <a:gridCol w="2001043">
                  <a:extLst>
                    <a:ext uri="{9D8B030D-6E8A-4147-A177-3AD203B41FA5}">
                      <a16:colId xmlns:a16="http://schemas.microsoft.com/office/drawing/2014/main" val="3665251541"/>
                    </a:ext>
                  </a:extLst>
                </a:gridCol>
              </a:tblGrid>
              <a:tr h="516827"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800" u="none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שם האתר</a:t>
                      </a:r>
                      <a:endParaRPr lang="en-US" sz="18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800" u="none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כתובת</a:t>
                      </a:r>
                      <a:endParaRPr lang="en-US" sz="18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800" u="none" dirty="0" smtClean="0">
                          <a:effectLst/>
                        </a:rPr>
                        <a:t>שטח במ"ר</a:t>
                      </a:r>
                      <a:endParaRPr lang="en-US" sz="18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800" u="none" dirty="0" smtClean="0">
                          <a:effectLst/>
                        </a:rPr>
                        <a:t>כמות מבקרים</a:t>
                      </a:r>
                      <a:endParaRPr lang="en-US" sz="18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800" u="none" dirty="0" smtClean="0">
                          <a:effectLst/>
                        </a:rPr>
                        <a:t>כמות עובדים </a:t>
                      </a:r>
                      <a:endParaRPr lang="en-US" sz="18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64594838"/>
                  </a:ext>
                </a:extLst>
              </a:tr>
              <a:tr h="790487">
                <a:tc>
                  <a:txBody>
                    <a:bodyPr/>
                    <a:lstStyle/>
                    <a:p>
                      <a:pPr marL="0" algn="ctr" defTabSz="457200" rtl="1" eaLnBrk="1" fontAlgn="base" latinLnBrk="0" hangingPunct="0">
                        <a:spcAft>
                          <a:spcPts val="0"/>
                        </a:spcAft>
                      </a:pPr>
                      <a:r>
                        <a:rPr lang="he-IL" sz="20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היכל המשפט </a:t>
                      </a:r>
                      <a:r>
                        <a:rPr lang="he-IL" sz="20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באר שבע</a:t>
                      </a:r>
                      <a:endParaRPr lang="en-US" sz="20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fontAlgn="base" latinLnBrk="0" hangingPunct="0">
                        <a:spcAft>
                          <a:spcPts val="0"/>
                        </a:spcAft>
                      </a:pPr>
                      <a:r>
                        <a:rPr lang="he-IL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התקווה 5 ב"ש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400" b="0">
                          <a:solidFill>
                            <a:schemeClr val="tx1"/>
                          </a:solidFill>
                          <a:effectLst/>
                        </a:rPr>
                        <a:t>32,000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marL="0" algn="ctr" defTabSz="457200" rtl="1" eaLnBrk="1" fontAlgn="base" latinLnBrk="0" hangingPunct="0">
                        <a:spcAft>
                          <a:spcPts val="0"/>
                        </a:spcAft>
                      </a:pPr>
                      <a:r>
                        <a:rPr lang="he-IL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צפי מבקרים כ-5,000 ביום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fontAlgn="base" latinLnBrk="0" hangingPunct="0">
                        <a:spcAft>
                          <a:spcPts val="0"/>
                        </a:spcAft>
                      </a:pPr>
                      <a:r>
                        <a:rPr lang="he-IL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 עובדים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95694223"/>
                  </a:ext>
                </a:extLst>
              </a:tr>
              <a:tr h="676103">
                <a:tc>
                  <a:txBody>
                    <a:bodyPr/>
                    <a:lstStyle/>
                    <a:p>
                      <a:pPr marL="0" algn="ctr" defTabSz="457200" rtl="1" eaLnBrk="1" fontAlgn="base" latinLnBrk="0" hangingPunct="0">
                        <a:spcAft>
                          <a:spcPts val="0"/>
                        </a:spcAft>
                      </a:pPr>
                      <a:r>
                        <a:rPr lang="he-IL" sz="20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בית משפט השלום אשדוד</a:t>
                      </a:r>
                      <a:endParaRPr lang="en-US" sz="20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fontAlgn="base" latinLnBrk="0" hangingPunct="0">
                        <a:spcAft>
                          <a:spcPts val="0"/>
                        </a:spcAft>
                      </a:pPr>
                      <a:r>
                        <a:rPr lang="he-IL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מורדי</a:t>
                      </a:r>
                      <a:r>
                        <a:rPr lang="he-IL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הגטאות 19, אשדוד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400" b="0">
                          <a:solidFill>
                            <a:schemeClr val="tx1"/>
                          </a:solidFill>
                          <a:effectLst/>
                        </a:rPr>
                        <a:t>4,550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marL="0" algn="ctr" defTabSz="457200" rtl="1" eaLnBrk="1" fontAlgn="base" latinLnBrk="0" hangingPunct="0">
                        <a:spcAft>
                          <a:spcPts val="0"/>
                        </a:spcAft>
                      </a:pPr>
                      <a:r>
                        <a:rPr lang="he-IL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צפי מבקרים כ-500 ביום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fontAlgn="base" latinLnBrk="0" hangingPunct="0">
                        <a:spcAft>
                          <a:spcPts val="0"/>
                        </a:spcAft>
                      </a:pPr>
                      <a:r>
                        <a:rPr lang="he-IL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80 עובדים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19386921"/>
                  </a:ext>
                </a:extLst>
              </a:tr>
              <a:tr h="540882">
                <a:tc>
                  <a:txBody>
                    <a:bodyPr/>
                    <a:lstStyle/>
                    <a:p>
                      <a:pPr marL="0" algn="ctr" defTabSz="457200" rtl="1" eaLnBrk="1" fontAlgn="base" latinLnBrk="0" hangingPunct="0">
                        <a:spcAft>
                          <a:spcPts val="0"/>
                        </a:spcAft>
                      </a:pPr>
                      <a:r>
                        <a:rPr lang="he-IL" sz="20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בית משפט השלום אילת</a:t>
                      </a:r>
                      <a:endParaRPr lang="en-US" sz="20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fontAlgn="base" latinLnBrk="0" hangingPunct="0">
                        <a:spcAft>
                          <a:spcPts val="0"/>
                        </a:spcAft>
                      </a:pPr>
                      <a:r>
                        <a:rPr lang="he-IL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שדרות יותם 3,</a:t>
                      </a:r>
                      <a:r>
                        <a:rPr lang="he-IL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אילת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400" b="0">
                          <a:solidFill>
                            <a:schemeClr val="tx1"/>
                          </a:solidFill>
                          <a:effectLst/>
                        </a:rPr>
                        <a:t>4,400</a:t>
                      </a:r>
                      <a:endParaRPr lang="en-US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marL="0" algn="ctr" defTabSz="457200" rtl="1" eaLnBrk="1" fontAlgn="base" latinLnBrk="0" hangingPunct="0">
                        <a:spcAft>
                          <a:spcPts val="0"/>
                        </a:spcAft>
                      </a:pPr>
                      <a:r>
                        <a:rPr lang="he-IL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צפי מבקרים כ-400 ביום</a:t>
                      </a:r>
                    </a:p>
                    <a:p>
                      <a:pPr marL="0" algn="ctr" defTabSz="457200" rtl="1" eaLnBrk="1" fontAlgn="base" latinLnBrk="0" hangingPunct="0">
                        <a:spcAft>
                          <a:spcPts val="0"/>
                        </a:spcAft>
                      </a:pP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fontAlgn="base" latinLnBrk="0" hangingPunct="0">
                        <a:spcAft>
                          <a:spcPts val="0"/>
                        </a:spcAft>
                      </a:pPr>
                      <a:r>
                        <a:rPr lang="he-IL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 עובדים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16768851"/>
                  </a:ext>
                </a:extLst>
              </a:tr>
              <a:tr h="676103">
                <a:tc>
                  <a:txBody>
                    <a:bodyPr/>
                    <a:lstStyle/>
                    <a:p>
                      <a:pPr marL="0" algn="ctr" defTabSz="457200" rtl="1" eaLnBrk="1" fontAlgn="base" latinLnBrk="0" hangingPunct="0">
                        <a:spcAft>
                          <a:spcPts val="0"/>
                        </a:spcAft>
                      </a:pPr>
                      <a:r>
                        <a:rPr lang="he-IL" sz="2000" kern="120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בית</a:t>
                      </a:r>
                      <a:r>
                        <a:rPr lang="he-IL" sz="2000" kern="1200" baseline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משפט השלום דימונה </a:t>
                      </a:r>
                      <a:endParaRPr lang="en-US" sz="20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fontAlgn="base" latinLnBrk="0" hangingPunct="0">
                        <a:spcAft>
                          <a:spcPts val="0"/>
                        </a:spcAft>
                      </a:pPr>
                      <a:r>
                        <a:rPr lang="he-IL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כיכר דנמרק 1,</a:t>
                      </a:r>
                      <a:r>
                        <a:rPr lang="he-IL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דימונה 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400" b="0" dirty="0">
                          <a:solidFill>
                            <a:schemeClr val="tx1"/>
                          </a:solidFill>
                          <a:effectLst/>
                        </a:rPr>
                        <a:t>256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marL="0" algn="ctr" defTabSz="457200" rtl="1" eaLnBrk="1" fontAlgn="base" latinLnBrk="0" hangingPunct="0">
                        <a:spcAft>
                          <a:spcPts val="0"/>
                        </a:spcAft>
                      </a:pPr>
                      <a:r>
                        <a:rPr lang="he-IL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צפי מבקרים כ-50 ביום</a:t>
                      </a:r>
                    </a:p>
                    <a:p>
                      <a:pPr marL="0" algn="ctr" defTabSz="457200" rtl="1" eaLnBrk="1" fontAlgn="base" latinLnBrk="0" hangingPunct="0">
                        <a:spcAft>
                          <a:spcPts val="0"/>
                        </a:spcAft>
                      </a:pP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1" eaLnBrk="1" fontAlgn="base" latinLnBrk="0" hangingPunct="0">
                        <a:spcAft>
                          <a:spcPts val="0"/>
                        </a:spcAft>
                      </a:pPr>
                      <a:r>
                        <a:rPr lang="he-IL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 עובדים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77554075"/>
                  </a:ext>
                </a:extLst>
              </a:tr>
            </a:tbl>
          </a:graphicData>
        </a:graphic>
      </p:graphicFrame>
      <p:sp>
        <p:nvSpPr>
          <p:cNvPr id="6" name="מציין מיקום תוכן 2"/>
          <p:cNvSpPr txBox="1">
            <a:spLocks/>
          </p:cNvSpPr>
          <p:nvPr/>
        </p:nvSpPr>
        <p:spPr>
          <a:xfrm>
            <a:off x="1696111" y="4600336"/>
            <a:ext cx="9601196" cy="2257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e-IL" b="1" u="sng" dirty="0" smtClean="0">
                <a:solidFill>
                  <a:schemeClr val="tx1"/>
                </a:solidFill>
              </a:rPr>
              <a:t>אנשי קשר במחוז דרום: </a:t>
            </a:r>
          </a:p>
          <a:p>
            <a:r>
              <a:rPr lang="he-IL" dirty="0" smtClean="0">
                <a:solidFill>
                  <a:schemeClr val="accent2">
                    <a:lumMod val="75000"/>
                  </a:schemeClr>
                </a:solidFill>
              </a:rPr>
              <a:t>היכל המשפט באר שבע - התקווה 5 באר שבע - אלי כהן: 050-6256722</a:t>
            </a:r>
          </a:p>
          <a:p>
            <a:r>
              <a:rPr lang="he-IL" dirty="0" smtClean="0">
                <a:solidFill>
                  <a:schemeClr val="accent2">
                    <a:lumMod val="75000"/>
                  </a:schemeClr>
                </a:solidFill>
              </a:rPr>
              <a:t>בית משפט השלום אשדוד – מורדי הגטאות 19, אשדוד – אביבה אילוז: 050-6256244</a:t>
            </a:r>
          </a:p>
          <a:p>
            <a:r>
              <a:rPr lang="he-IL" dirty="0" smtClean="0">
                <a:solidFill>
                  <a:schemeClr val="accent2">
                    <a:lumMod val="75000"/>
                  </a:schemeClr>
                </a:solidFill>
              </a:rPr>
              <a:t>בית משפט השלום דימונה- כיכר דנמרק 1, דימונה- עדנה איבגי: 050-6255670</a:t>
            </a:r>
          </a:p>
          <a:p>
            <a:r>
              <a:rPr lang="he-IL" dirty="0" smtClean="0">
                <a:solidFill>
                  <a:schemeClr val="accent2">
                    <a:lumMod val="75000"/>
                  </a:schemeClr>
                </a:solidFill>
              </a:rPr>
              <a:t>בית משפט השלום אילת, שד' יותם 3, אילת – שני </a:t>
            </a:r>
            <a:r>
              <a:rPr lang="he-IL" dirty="0" err="1" smtClean="0">
                <a:solidFill>
                  <a:schemeClr val="accent2">
                    <a:lumMod val="75000"/>
                  </a:schemeClr>
                </a:solidFill>
              </a:rPr>
              <a:t>קורול</a:t>
            </a:r>
            <a:r>
              <a:rPr lang="he-IL" dirty="0" smtClean="0">
                <a:solidFill>
                  <a:schemeClr val="accent2">
                    <a:lumMod val="75000"/>
                  </a:schemeClr>
                </a:solidFill>
              </a:rPr>
              <a:t>: 052-5948877</a:t>
            </a:r>
          </a:p>
          <a:p>
            <a:endParaRPr lang="he-IL" dirty="0" smtClean="0"/>
          </a:p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657536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522587" y="281210"/>
            <a:ext cx="8911687" cy="1280890"/>
          </a:xfrm>
        </p:spPr>
        <p:txBody>
          <a:bodyPr/>
          <a:lstStyle/>
          <a:p>
            <a:pPr algn="ctr"/>
            <a:r>
              <a:rPr lang="he-IL" b="1" u="sng" dirty="0" smtClean="0"/>
              <a:t>מצבת </a:t>
            </a:r>
            <a:r>
              <a:rPr lang="he-IL" b="1" u="sng" dirty="0" err="1" smtClean="0"/>
              <a:t>כח</a:t>
            </a:r>
            <a:r>
              <a:rPr lang="he-IL" b="1" u="sng" dirty="0" smtClean="0"/>
              <a:t> אדם הנדרשת מחוז דרום</a:t>
            </a:r>
            <a:endParaRPr lang="he-IL" b="1" u="sng" dirty="0"/>
          </a:p>
        </p:txBody>
      </p:sp>
      <p:graphicFrame>
        <p:nvGraphicFramePr>
          <p:cNvPr id="4" name="מציין מיקום תוכן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4318328"/>
              </p:ext>
            </p:extLst>
          </p:nvPr>
        </p:nvGraphicFramePr>
        <p:xfrm>
          <a:off x="859299" y="1145564"/>
          <a:ext cx="11024970" cy="2411804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146191">
                  <a:extLst>
                    <a:ext uri="{9D8B030D-6E8A-4147-A177-3AD203B41FA5}">
                      <a16:colId xmlns:a16="http://schemas.microsoft.com/office/drawing/2014/main" val="650427793"/>
                    </a:ext>
                  </a:extLst>
                </a:gridCol>
                <a:gridCol w="1297462">
                  <a:extLst>
                    <a:ext uri="{9D8B030D-6E8A-4147-A177-3AD203B41FA5}">
                      <a16:colId xmlns:a16="http://schemas.microsoft.com/office/drawing/2014/main" val="4012136975"/>
                    </a:ext>
                  </a:extLst>
                </a:gridCol>
                <a:gridCol w="1339995">
                  <a:extLst>
                    <a:ext uri="{9D8B030D-6E8A-4147-A177-3AD203B41FA5}">
                      <a16:colId xmlns:a16="http://schemas.microsoft.com/office/drawing/2014/main" val="131279684"/>
                    </a:ext>
                  </a:extLst>
                </a:gridCol>
                <a:gridCol w="1845972">
                  <a:extLst>
                    <a:ext uri="{9D8B030D-6E8A-4147-A177-3AD203B41FA5}">
                      <a16:colId xmlns:a16="http://schemas.microsoft.com/office/drawing/2014/main" val="4093940893"/>
                    </a:ext>
                  </a:extLst>
                </a:gridCol>
                <a:gridCol w="1582970">
                  <a:extLst>
                    <a:ext uri="{9D8B030D-6E8A-4147-A177-3AD203B41FA5}">
                      <a16:colId xmlns:a16="http://schemas.microsoft.com/office/drawing/2014/main" val="3665251541"/>
                    </a:ext>
                  </a:extLst>
                </a:gridCol>
                <a:gridCol w="1757893">
                  <a:extLst>
                    <a:ext uri="{9D8B030D-6E8A-4147-A177-3AD203B41FA5}">
                      <a16:colId xmlns:a16="http://schemas.microsoft.com/office/drawing/2014/main" val="1482179545"/>
                    </a:ext>
                  </a:extLst>
                </a:gridCol>
                <a:gridCol w="1054487">
                  <a:extLst>
                    <a:ext uri="{9D8B030D-6E8A-4147-A177-3AD203B41FA5}">
                      <a16:colId xmlns:a16="http://schemas.microsoft.com/office/drawing/2014/main" val="2452847134"/>
                    </a:ext>
                  </a:extLst>
                </a:gridCol>
              </a:tblGrid>
              <a:tr h="735989"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 smtClean="0">
                          <a:effectLst/>
                        </a:rPr>
                        <a:t>עובדי </a:t>
                      </a:r>
                      <a:r>
                        <a:rPr lang="he-IL" sz="1600" dirty="0">
                          <a:effectLst/>
                        </a:rPr>
                        <a:t>בוקר מינימלי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 smtClean="0">
                          <a:effectLst/>
                        </a:rPr>
                        <a:t>עובדי </a:t>
                      </a:r>
                      <a:r>
                        <a:rPr lang="he-IL" sz="1600" dirty="0">
                          <a:effectLst/>
                        </a:rPr>
                        <a:t>אחה"צ מינימלי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600" u="sng" dirty="0" smtClean="0">
                          <a:effectLst/>
                        </a:rPr>
                        <a:t>שעות</a:t>
                      </a:r>
                      <a:r>
                        <a:rPr lang="he-IL" sz="1600" dirty="0" smtClean="0">
                          <a:effectLst/>
                        </a:rPr>
                        <a:t> </a:t>
                      </a:r>
                      <a:r>
                        <a:rPr lang="he-IL" sz="1600" dirty="0">
                          <a:effectLst/>
                        </a:rPr>
                        <a:t>יומיות </a:t>
                      </a:r>
                      <a:r>
                        <a:rPr lang="he-IL" sz="1600" dirty="0" smtClean="0">
                          <a:effectLst/>
                        </a:rPr>
                        <a:t>עובדי </a:t>
                      </a:r>
                      <a:r>
                        <a:rPr lang="he-IL" sz="1600" dirty="0">
                          <a:effectLst/>
                        </a:rPr>
                        <a:t>בוקר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 smtClean="0">
                          <a:effectLst/>
                        </a:rPr>
                        <a:t> </a:t>
                      </a:r>
                      <a:r>
                        <a:rPr lang="he-IL" sz="1600" u="sng" dirty="0">
                          <a:effectLst/>
                        </a:rPr>
                        <a:t>שעות</a:t>
                      </a:r>
                      <a:r>
                        <a:rPr lang="he-IL" sz="1600" dirty="0">
                          <a:effectLst/>
                        </a:rPr>
                        <a:t> יומיות </a:t>
                      </a:r>
                      <a:r>
                        <a:rPr lang="he-IL" sz="1600" dirty="0" smtClean="0">
                          <a:effectLst/>
                        </a:rPr>
                        <a:t>עובדי </a:t>
                      </a:r>
                      <a:r>
                        <a:rPr lang="he-IL" sz="1600" dirty="0">
                          <a:effectLst/>
                        </a:rPr>
                        <a:t>אחה"צ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600" u="sng" dirty="0" smtClean="0">
                          <a:effectLst/>
                        </a:rPr>
                        <a:t>שעות</a:t>
                      </a:r>
                      <a:r>
                        <a:rPr lang="he-IL" sz="1600" dirty="0" smtClean="0">
                          <a:effectLst/>
                        </a:rPr>
                        <a:t> </a:t>
                      </a:r>
                      <a:r>
                        <a:rPr lang="he-IL" sz="1600" dirty="0">
                          <a:effectLst/>
                        </a:rPr>
                        <a:t>יומיות </a:t>
                      </a:r>
                      <a:r>
                        <a:rPr lang="he-IL" sz="1600" dirty="0" smtClean="0">
                          <a:effectLst/>
                        </a:rPr>
                        <a:t> </a:t>
                      </a:r>
                      <a:r>
                        <a:rPr lang="he-IL" sz="1600" dirty="0">
                          <a:effectLst/>
                        </a:rPr>
                        <a:t>עובדי ימי ו' וערבי חג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</a:rPr>
                        <a:t>מפקח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64594838"/>
                  </a:ext>
                </a:extLst>
              </a:tr>
              <a:tr h="395655">
                <a:tc>
                  <a:txBody>
                    <a:bodyPr/>
                    <a:lstStyle/>
                    <a:p>
                      <a:pPr algn="just" rtl="1" hangingPunct="0">
                        <a:spcAft>
                          <a:spcPct val="0"/>
                        </a:spcAft>
                      </a:pPr>
                      <a:r>
                        <a:rPr lang="he-IL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היכל המשפט באר שבע</a:t>
                      </a: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400" b="1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400" b="1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400" b="1" dirty="0">
                          <a:solidFill>
                            <a:schemeClr val="tx1"/>
                          </a:solidFill>
                          <a:effectLst/>
                        </a:rPr>
                        <a:t>80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400" b="1" dirty="0">
                          <a:solidFill>
                            <a:schemeClr val="tx1"/>
                          </a:solidFill>
                          <a:effectLst/>
                        </a:rPr>
                        <a:t>60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400" b="1" dirty="0">
                          <a:solidFill>
                            <a:schemeClr val="tx1"/>
                          </a:solidFill>
                          <a:effectLst/>
                        </a:rPr>
                        <a:t>16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12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extLst>
                  <a:ext uri="{0D108BD9-81ED-4DB2-BD59-A6C34878D82A}">
                    <a16:rowId xmlns:a16="http://schemas.microsoft.com/office/drawing/2014/main" val="1695694223"/>
                  </a:ext>
                </a:extLst>
              </a:tr>
              <a:tr h="356366">
                <a:tc>
                  <a:txBody>
                    <a:bodyPr/>
                    <a:lstStyle/>
                    <a:p>
                      <a:pPr algn="just" rtl="1" hangingPunct="0">
                        <a:spcAft>
                          <a:spcPct val="0"/>
                        </a:spcAft>
                      </a:pPr>
                      <a:r>
                        <a:rPr lang="he-IL" sz="14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בית משפט השלום</a:t>
                      </a:r>
                    </a:p>
                    <a:p>
                      <a:pPr algn="just" rtl="1" hangingPunct="0">
                        <a:spcAft>
                          <a:spcPct val="0"/>
                        </a:spcAft>
                      </a:pPr>
                      <a:r>
                        <a:rPr lang="he-IL" sz="14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אשדוד</a:t>
                      </a:r>
                      <a:endParaRPr lang="en-US" sz="14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400" b="1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400" b="1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400" b="1">
                          <a:solidFill>
                            <a:schemeClr val="tx1"/>
                          </a:solidFill>
                          <a:effectLst/>
                        </a:rPr>
                        <a:t>27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400" b="1">
                          <a:solidFill>
                            <a:schemeClr val="tx1"/>
                          </a:solidFill>
                          <a:effectLst/>
                        </a:rPr>
                        <a:t>24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400" b="1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9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extLst>
                  <a:ext uri="{0D108BD9-81ED-4DB2-BD59-A6C34878D82A}">
                    <a16:rowId xmlns:a16="http://schemas.microsoft.com/office/drawing/2014/main" val="819386921"/>
                  </a:ext>
                </a:extLst>
              </a:tr>
              <a:tr h="356366">
                <a:tc>
                  <a:txBody>
                    <a:bodyPr/>
                    <a:lstStyle/>
                    <a:p>
                      <a:pPr algn="just" rtl="1" hangingPunct="0">
                        <a:spcAft>
                          <a:spcPct val="0"/>
                        </a:spcAft>
                      </a:pPr>
                      <a:r>
                        <a:rPr lang="he-IL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בית משפט השלום </a:t>
                      </a:r>
                    </a:p>
                    <a:p>
                      <a:pPr algn="just" rtl="1" hangingPunct="0">
                        <a:spcAft>
                          <a:spcPct val="0"/>
                        </a:spcAft>
                      </a:pPr>
                      <a:r>
                        <a:rPr lang="he-IL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אילת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400" b="1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400" b="1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400" b="1">
                          <a:solidFill>
                            <a:schemeClr val="tx1"/>
                          </a:solidFill>
                          <a:effectLst/>
                        </a:rPr>
                        <a:t>27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400" b="1">
                          <a:solidFill>
                            <a:schemeClr val="tx1"/>
                          </a:solidFill>
                          <a:effectLst/>
                        </a:rPr>
                        <a:t>24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400" b="1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9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extLst>
                  <a:ext uri="{0D108BD9-81ED-4DB2-BD59-A6C34878D82A}">
                    <a16:rowId xmlns:a16="http://schemas.microsoft.com/office/drawing/2014/main" val="460697157"/>
                  </a:ext>
                </a:extLst>
              </a:tr>
              <a:tr h="356366">
                <a:tc>
                  <a:txBody>
                    <a:bodyPr/>
                    <a:lstStyle/>
                    <a:p>
                      <a:pPr algn="just" rtl="1" hangingPunct="0">
                        <a:spcAft>
                          <a:spcPct val="0"/>
                        </a:spcAft>
                      </a:pPr>
                      <a:r>
                        <a:rPr lang="he-IL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בית משפט השלום</a:t>
                      </a:r>
                    </a:p>
                    <a:p>
                      <a:pPr algn="just" rtl="1" hangingPunct="0">
                        <a:spcAft>
                          <a:spcPct val="0"/>
                        </a:spcAft>
                      </a:pPr>
                      <a:r>
                        <a:rPr lang="he-IL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דימונה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400" b="1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400" b="1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400" b="1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400" b="1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400" b="1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0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extLst>
                  <a:ext uri="{0D108BD9-81ED-4DB2-BD59-A6C34878D82A}">
                    <a16:rowId xmlns:a16="http://schemas.microsoft.com/office/drawing/2014/main" val="234551457"/>
                  </a:ext>
                </a:extLst>
              </a:tr>
            </a:tbl>
          </a:graphicData>
        </a:graphic>
      </p:graphicFrame>
      <p:sp>
        <p:nvSpPr>
          <p:cNvPr id="3" name="מלבן 2"/>
          <p:cNvSpPr/>
          <p:nvPr/>
        </p:nvSpPr>
        <p:spPr>
          <a:xfrm>
            <a:off x="4765431" y="3645846"/>
            <a:ext cx="674370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 fontAlgn="base" hangingPunct="0">
              <a:lnSpc>
                <a:spcPct val="150000"/>
              </a:lnSpc>
            </a:pPr>
            <a:r>
              <a:rPr lang="he-IL" b="1" u="sng" dirty="0"/>
              <a:t>סה"כ שעות עבודה יומיות מינימליות למחוז :</a:t>
            </a:r>
            <a:endParaRPr lang="en-US" b="1" u="sng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r" rtl="1" fontAlgn="base" hangingPunct="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e-IL" dirty="0"/>
              <a:t>היקף מינימלי צוות בוקר:17 אנשי צוות  143 שעות יומיות</a:t>
            </a:r>
          </a:p>
          <a:p>
            <a:pPr marL="285750" indent="-285750" algn="r" rtl="1" fontAlgn="base" hangingPunct="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e-IL" dirty="0"/>
              <a:t>היקף מינימלי צוות אחה"צ: 36  אנשי צוות ו 108 שעות</a:t>
            </a:r>
          </a:p>
          <a:p>
            <a:pPr marL="285750" indent="-285750" algn="r" rtl="1" fontAlgn="base" hangingPunct="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e-IL" dirty="0"/>
              <a:t>שעות מפקחים: 30</a:t>
            </a:r>
          </a:p>
          <a:p>
            <a:pPr marL="285750" indent="-285750" algn="r" rtl="1" fontAlgn="base" hangingPunct="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e-IL" dirty="0"/>
              <a:t>היקף שעות יום חול צוותי ניקיון :251 שעות</a:t>
            </a:r>
          </a:p>
          <a:p>
            <a:pPr marL="285750" indent="-285750" algn="r" rtl="1" fontAlgn="base" hangingPunct="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e-IL" dirty="0"/>
              <a:t>היקף שעות יום ו'/ערב חג:19</a:t>
            </a:r>
          </a:p>
          <a:p>
            <a:pPr marL="285750" indent="-285750" algn="r" rtl="1" fontAlgn="base" hangingPunct="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e-IL" dirty="0"/>
              <a:t>שעות מנהל מערך ניקיון מחוזי: 9</a:t>
            </a:r>
          </a:p>
        </p:txBody>
      </p:sp>
    </p:spTree>
    <p:extLst>
      <p:ext uri="{BB962C8B-B14F-4D97-AF65-F5344CB8AC3E}">
        <p14:creationId xmlns:p14="http://schemas.microsoft.com/office/powerpoint/2010/main" val="205325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3158574" y="266165"/>
            <a:ext cx="6815669" cy="716948"/>
          </a:xfrm>
        </p:spPr>
        <p:txBody>
          <a:bodyPr>
            <a:noAutofit/>
          </a:bodyPr>
          <a:lstStyle/>
          <a:p>
            <a:r>
              <a:rPr lang="he-IL" sz="4400" b="1" u="sng" dirty="0" smtClean="0"/>
              <a:t>מכרז ניקיון מחוז ירושלים</a:t>
            </a:r>
            <a:endParaRPr lang="he-IL" sz="4400" b="1" u="sng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he-IL" smtClean="0"/>
              <a:t> </a:t>
            </a:r>
            <a:endParaRPr lang="he-IL"/>
          </a:p>
        </p:txBody>
      </p:sp>
      <p:pic>
        <p:nvPicPr>
          <p:cNvPr id="6" name="תמונה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1"/>
          <a:stretch/>
        </p:blipFill>
        <p:spPr>
          <a:xfrm>
            <a:off x="2162908" y="1411133"/>
            <a:ext cx="2767515" cy="1994694"/>
          </a:xfrm>
          <a:prstGeom prst="rect">
            <a:avLst/>
          </a:prstGeom>
          <a:ln w="50800">
            <a:solidFill>
              <a:srgbClr val="FFC000"/>
            </a:solidFill>
          </a:ln>
        </p:spPr>
      </p:pic>
      <p:pic>
        <p:nvPicPr>
          <p:cNvPr id="9" name="תמונה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6328" y="1416687"/>
            <a:ext cx="2694494" cy="2018270"/>
          </a:xfrm>
          <a:prstGeom prst="rect">
            <a:avLst/>
          </a:prstGeom>
          <a:ln w="50800">
            <a:solidFill>
              <a:srgbClr val="FFC000"/>
            </a:solidFill>
          </a:ln>
        </p:spPr>
      </p:pic>
      <p:pic>
        <p:nvPicPr>
          <p:cNvPr id="10" name="תמונה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0816" y="4371511"/>
            <a:ext cx="2587353" cy="1938018"/>
          </a:xfrm>
          <a:prstGeom prst="rect">
            <a:avLst/>
          </a:prstGeom>
          <a:ln w="50800">
            <a:solidFill>
              <a:srgbClr val="FFC000"/>
            </a:solidFill>
          </a:ln>
        </p:spPr>
      </p:pic>
      <p:pic>
        <p:nvPicPr>
          <p:cNvPr id="11" name="תמונה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7428" y="4377482"/>
            <a:ext cx="2576062" cy="1932047"/>
          </a:xfrm>
          <a:prstGeom prst="rect">
            <a:avLst/>
          </a:prstGeom>
          <a:ln w="50800">
            <a:solidFill>
              <a:srgbClr val="FFC000"/>
            </a:solidFill>
          </a:ln>
        </p:spPr>
      </p:pic>
      <p:pic>
        <p:nvPicPr>
          <p:cNvPr id="12" name="תמונה 11"/>
          <p:cNvPicPr>
            <a:picLocks noChangeAspect="1"/>
          </p:cNvPicPr>
          <p:nvPr/>
        </p:nvPicPr>
        <p:blipFill rotWithShape="1">
          <a:blip r:embed="rId6"/>
          <a:srcRect l="6413"/>
          <a:stretch/>
        </p:blipFill>
        <p:spPr>
          <a:xfrm>
            <a:off x="8518169" y="1416303"/>
            <a:ext cx="3373581" cy="2018654"/>
          </a:xfrm>
          <a:prstGeom prst="rect">
            <a:avLst/>
          </a:prstGeom>
          <a:ln w="50800">
            <a:solidFill>
              <a:srgbClr val="FFC000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5699665" y="3499199"/>
            <a:ext cx="206619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dirty="0" smtClean="0"/>
              <a:t>בימ"ש העליון</a:t>
            </a:r>
            <a:endParaRPr lang="he-IL" dirty="0"/>
          </a:p>
        </p:txBody>
      </p:sp>
      <p:sp>
        <p:nvSpPr>
          <p:cNvPr id="14" name="TextBox 13"/>
          <p:cNvSpPr txBox="1"/>
          <p:nvPr/>
        </p:nvSpPr>
        <p:spPr>
          <a:xfrm>
            <a:off x="835269" y="3510681"/>
            <a:ext cx="389139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dirty="0" smtClean="0"/>
              <a:t>בימ"ש מחוזי – </a:t>
            </a:r>
            <a:r>
              <a:rPr lang="he-IL" dirty="0" err="1"/>
              <a:t>צלאח</a:t>
            </a:r>
            <a:r>
              <a:rPr lang="he-IL" dirty="0"/>
              <a:t> </a:t>
            </a:r>
            <a:r>
              <a:rPr lang="he-IL" dirty="0" smtClean="0"/>
              <a:t>א-דין + שלוחת כלל</a:t>
            </a:r>
            <a:endParaRPr lang="he-IL" dirty="0"/>
          </a:p>
        </p:txBody>
      </p:sp>
      <p:sp>
        <p:nvSpPr>
          <p:cNvPr id="15" name="TextBox 14"/>
          <p:cNvSpPr txBox="1"/>
          <p:nvPr/>
        </p:nvSpPr>
        <p:spPr>
          <a:xfrm>
            <a:off x="9438419" y="3536887"/>
            <a:ext cx="206619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dirty="0" smtClean="0"/>
              <a:t>ביה"ד הארצי לעבודה</a:t>
            </a:r>
            <a:endParaRPr lang="he-IL" dirty="0"/>
          </a:p>
        </p:txBody>
      </p:sp>
      <p:sp>
        <p:nvSpPr>
          <p:cNvPr id="16" name="TextBox 15"/>
          <p:cNvSpPr txBox="1"/>
          <p:nvPr/>
        </p:nvSpPr>
        <p:spPr>
          <a:xfrm>
            <a:off x="6629400" y="6414911"/>
            <a:ext cx="440909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dirty="0" smtClean="0"/>
              <a:t>השלום- חשין 1+ חשין 6</a:t>
            </a:r>
            <a:endParaRPr lang="he-IL" dirty="0"/>
          </a:p>
        </p:txBody>
      </p:sp>
      <p:sp>
        <p:nvSpPr>
          <p:cNvPr id="17" name="TextBox 16"/>
          <p:cNvSpPr txBox="1"/>
          <p:nvPr/>
        </p:nvSpPr>
        <p:spPr>
          <a:xfrm>
            <a:off x="2162908" y="6253148"/>
            <a:ext cx="206619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dirty="0" smtClean="0"/>
              <a:t>הנהלת בתי המשפט</a:t>
            </a:r>
            <a:endParaRPr lang="he-IL" dirty="0"/>
          </a:p>
        </p:txBody>
      </p:sp>
      <p:pic>
        <p:nvPicPr>
          <p:cNvPr id="18" name="תמונה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0020" y="1411133"/>
            <a:ext cx="1494095" cy="1994694"/>
          </a:xfrm>
          <a:prstGeom prst="rect">
            <a:avLst/>
          </a:prstGeom>
          <a:ln w="50800">
            <a:solidFill>
              <a:srgbClr val="FFC000"/>
            </a:solidFill>
          </a:ln>
        </p:spPr>
      </p:pic>
      <p:pic>
        <p:nvPicPr>
          <p:cNvPr id="19" name="תמונה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4897" y="4229499"/>
            <a:ext cx="2587353" cy="1938018"/>
          </a:xfrm>
          <a:prstGeom prst="rect">
            <a:avLst/>
          </a:prstGeom>
          <a:ln w="50800"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166233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232440" y="219663"/>
            <a:ext cx="8911687" cy="1280890"/>
          </a:xfrm>
        </p:spPr>
        <p:txBody>
          <a:bodyPr/>
          <a:lstStyle/>
          <a:p>
            <a:pPr algn="ctr"/>
            <a:r>
              <a:rPr lang="he-IL" b="1" u="sng" dirty="0" smtClean="0"/>
              <a:t>מחוז ירושלים</a:t>
            </a:r>
            <a:endParaRPr lang="he-IL" b="1" u="sng" dirty="0"/>
          </a:p>
        </p:txBody>
      </p:sp>
      <p:graphicFrame>
        <p:nvGraphicFramePr>
          <p:cNvPr id="4" name="טבלה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5463512"/>
              </p:ext>
            </p:extLst>
          </p:nvPr>
        </p:nvGraphicFramePr>
        <p:xfrm>
          <a:off x="1678718" y="860108"/>
          <a:ext cx="10001740" cy="3505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500435">
                  <a:extLst>
                    <a:ext uri="{9D8B030D-6E8A-4147-A177-3AD203B41FA5}">
                      <a16:colId xmlns:a16="http://schemas.microsoft.com/office/drawing/2014/main" val="650424247"/>
                    </a:ext>
                  </a:extLst>
                </a:gridCol>
                <a:gridCol w="2876550">
                  <a:extLst>
                    <a:ext uri="{9D8B030D-6E8A-4147-A177-3AD203B41FA5}">
                      <a16:colId xmlns:a16="http://schemas.microsoft.com/office/drawing/2014/main" val="609205314"/>
                    </a:ext>
                  </a:extLst>
                </a:gridCol>
                <a:gridCol w="2124320">
                  <a:extLst>
                    <a:ext uri="{9D8B030D-6E8A-4147-A177-3AD203B41FA5}">
                      <a16:colId xmlns:a16="http://schemas.microsoft.com/office/drawing/2014/main" val="2919874611"/>
                    </a:ext>
                  </a:extLst>
                </a:gridCol>
                <a:gridCol w="2500435">
                  <a:extLst>
                    <a:ext uri="{9D8B030D-6E8A-4147-A177-3AD203B41FA5}">
                      <a16:colId xmlns:a16="http://schemas.microsoft.com/office/drawing/2014/main" val="36939657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בית משפט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כתובת 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dirty="0" smtClean="0"/>
                        <a:t>שטח מ"ר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צפי</a:t>
                      </a:r>
                      <a:r>
                        <a:rPr lang="he-IL" baseline="0" dirty="0" smtClean="0"/>
                        <a:t> </a:t>
                      </a:r>
                      <a:r>
                        <a:rPr lang="he-IL" dirty="0" smtClean="0"/>
                        <a:t>מבקרים ועובדים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18824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b="1" dirty="0" smtClean="0">
                          <a:solidFill>
                            <a:schemeClr val="bg1"/>
                          </a:solidFill>
                        </a:rPr>
                        <a:t>בימ"ש העליון </a:t>
                      </a:r>
                      <a:endParaRPr lang="he-IL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רח' שערי המשפט 1 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dirty="0" smtClean="0"/>
                        <a:t>21,000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dirty="0" smtClean="0"/>
                        <a:t>כ- 2,000 ביום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01727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b="1" dirty="0" smtClean="0">
                          <a:solidFill>
                            <a:schemeClr val="bg1"/>
                          </a:solidFill>
                        </a:rPr>
                        <a:t>בימ"ש מחוזי </a:t>
                      </a:r>
                      <a:endParaRPr lang="he-IL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err="1" smtClean="0"/>
                        <a:t>צאלח</a:t>
                      </a:r>
                      <a:r>
                        <a:rPr lang="he-IL" dirty="0" smtClean="0"/>
                        <a:t> הדין 20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dirty="0" smtClean="0"/>
                        <a:t>2,650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כ- 1000 איש ביום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16995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b="1" dirty="0" smtClean="0">
                          <a:solidFill>
                            <a:schemeClr val="bg1"/>
                          </a:solidFill>
                        </a:rPr>
                        <a:t>בימ"ש מחוזי </a:t>
                      </a:r>
                      <a:endParaRPr lang="he-IL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מרכז כל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dirty="0" smtClean="0"/>
                        <a:t>1,580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כ- 300 איש ביום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25988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b="1" dirty="0" smtClean="0">
                          <a:solidFill>
                            <a:schemeClr val="bg1"/>
                          </a:solidFill>
                        </a:rPr>
                        <a:t>בימ"ש שלום </a:t>
                      </a:r>
                      <a:endParaRPr lang="he-IL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חשין 1 + 6 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dirty="0" smtClean="0"/>
                        <a:t>3,732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כ - 1,500 איש ביום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82332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b="1" dirty="0" smtClean="0">
                          <a:solidFill>
                            <a:schemeClr val="bg1"/>
                          </a:solidFill>
                        </a:rPr>
                        <a:t>ביה"ד ארצי </a:t>
                      </a:r>
                      <a:endParaRPr lang="he-IL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קרן היסוד 20 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dirty="0" smtClean="0"/>
                        <a:t>1,800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כ- 150 איש ביום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4962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b="1" dirty="0" smtClean="0">
                          <a:solidFill>
                            <a:schemeClr val="bg1"/>
                          </a:solidFill>
                        </a:rPr>
                        <a:t>הנהלת בתי המשפט </a:t>
                      </a:r>
                      <a:endParaRPr lang="he-IL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כנפי נשרים 22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dirty="0" smtClean="0"/>
                        <a:t>4,500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dirty="0" smtClean="0"/>
                        <a:t>כ- 400 איש</a:t>
                      </a:r>
                      <a:r>
                        <a:rPr lang="he-IL" baseline="0" dirty="0" smtClean="0"/>
                        <a:t> ביום</a:t>
                      </a:r>
                      <a:endParaRPr lang="he-IL" dirty="0" smtClean="0"/>
                    </a:p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83278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b="1" dirty="0" smtClean="0">
                          <a:solidFill>
                            <a:schemeClr val="bg1"/>
                          </a:solidFill>
                        </a:rPr>
                        <a:t>בעת נשיא- עמדת ביטחון </a:t>
                      </a:r>
                      <a:endParaRPr lang="he-IL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רח' מבוא נעמה, מבשרת ציון 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dirty="0" smtClean="0"/>
                        <a:t>60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7449702"/>
                  </a:ext>
                </a:extLst>
              </a:tr>
            </a:tbl>
          </a:graphicData>
        </a:graphic>
      </p:graphicFrame>
      <p:sp>
        <p:nvSpPr>
          <p:cNvPr id="5" name="מציין מיקום תוכן 2"/>
          <p:cNvSpPr>
            <a:spLocks noGrp="1"/>
          </p:cNvSpPr>
          <p:nvPr>
            <p:ph idx="1"/>
          </p:nvPr>
        </p:nvSpPr>
        <p:spPr>
          <a:xfrm>
            <a:off x="2765058" y="4167554"/>
            <a:ext cx="8915400" cy="276357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he-IL" b="1" u="sng" dirty="0" smtClean="0"/>
              <a:t>אנשי קשר:</a:t>
            </a:r>
          </a:p>
          <a:p>
            <a:r>
              <a:rPr lang="he-IL" dirty="0" smtClean="0"/>
              <a:t>בית </a:t>
            </a:r>
            <a:r>
              <a:rPr lang="he-IL" dirty="0"/>
              <a:t>המשפט העליון – רח' שערי המשפט 1 – איש קשר </a:t>
            </a:r>
            <a:r>
              <a:rPr lang="he-IL" dirty="0" smtClean="0"/>
              <a:t>יניב בואי 054-5811164</a:t>
            </a:r>
            <a:endParaRPr lang="he-IL" dirty="0"/>
          </a:p>
          <a:p>
            <a:r>
              <a:rPr lang="he-IL" dirty="0"/>
              <a:t>בית משפט המחוזי – צאלח הדין 40 – איש קשר מר דוד רם 050-6256465</a:t>
            </a:r>
          </a:p>
          <a:p>
            <a:r>
              <a:rPr lang="he-IL" dirty="0"/>
              <a:t>בית משפט מחוזי – מרכז כלל ירושלים – אשת קשר סופי ניסים 050-6255097</a:t>
            </a:r>
          </a:p>
          <a:p>
            <a:r>
              <a:rPr lang="he-IL" dirty="0"/>
              <a:t>בית משפט השלום – רח' חשין 1+6- איש קשר ירון בן יצחק 050-6255030</a:t>
            </a:r>
          </a:p>
          <a:p>
            <a:r>
              <a:rPr lang="he-IL" dirty="0"/>
              <a:t>ביה"ד ארצי לעבודה – רח' קרן היסוד 20 - אשת קשר </a:t>
            </a:r>
            <a:r>
              <a:rPr lang="he-IL" dirty="0" smtClean="0"/>
              <a:t>סמדר מזרחי 050-6255162</a:t>
            </a:r>
            <a:endParaRPr lang="he-IL" dirty="0"/>
          </a:p>
          <a:p>
            <a:r>
              <a:rPr lang="he-IL" dirty="0"/>
              <a:t>משרדי הנהלת בתי המשפט – רח' כנפי נשרים 22 –  אשת קשר </a:t>
            </a:r>
            <a:r>
              <a:rPr lang="he-IL" dirty="0" smtClean="0"/>
              <a:t>אבי רומברג 050-6257123</a:t>
            </a:r>
            <a:endParaRPr lang="he-IL" dirty="0"/>
          </a:p>
          <a:p>
            <a:r>
              <a:rPr lang="he-IL" dirty="0"/>
              <a:t>עמדת מאבטחים רח' בלפור – רח' בלפור 15- איש קשר </a:t>
            </a:r>
            <a:r>
              <a:rPr lang="he-IL" dirty="0" smtClean="0"/>
              <a:t>יניב </a:t>
            </a:r>
            <a:r>
              <a:rPr lang="he-IL" dirty="0"/>
              <a:t>בואי </a:t>
            </a:r>
            <a:r>
              <a:rPr lang="he-IL" dirty="0" smtClean="0"/>
              <a:t>054-5811164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108836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575341" y="91769"/>
            <a:ext cx="8911687" cy="1280890"/>
          </a:xfrm>
        </p:spPr>
        <p:txBody>
          <a:bodyPr/>
          <a:lstStyle/>
          <a:p>
            <a:pPr algn="ctr"/>
            <a:r>
              <a:rPr lang="he-IL" b="1" u="sng" dirty="0" smtClean="0"/>
              <a:t>היקף צוותים- מחוז ירושלים</a:t>
            </a:r>
            <a:endParaRPr lang="he-IL" b="1" u="sng" dirty="0"/>
          </a:p>
        </p:txBody>
      </p:sp>
      <p:graphicFrame>
        <p:nvGraphicFramePr>
          <p:cNvPr id="4" name="מציין מיקום תוכן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0323117"/>
              </p:ext>
            </p:extLst>
          </p:nvPr>
        </p:nvGraphicFramePr>
        <p:xfrm>
          <a:off x="888024" y="931984"/>
          <a:ext cx="10840914" cy="3318077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382715">
                  <a:extLst>
                    <a:ext uri="{9D8B030D-6E8A-4147-A177-3AD203B41FA5}">
                      <a16:colId xmlns:a16="http://schemas.microsoft.com/office/drawing/2014/main" val="1567839213"/>
                    </a:ext>
                  </a:extLst>
                </a:gridCol>
                <a:gridCol w="1187821">
                  <a:extLst>
                    <a:ext uri="{9D8B030D-6E8A-4147-A177-3AD203B41FA5}">
                      <a16:colId xmlns:a16="http://schemas.microsoft.com/office/drawing/2014/main" val="2238584441"/>
                    </a:ext>
                  </a:extLst>
                </a:gridCol>
                <a:gridCol w="1546587">
                  <a:extLst>
                    <a:ext uri="{9D8B030D-6E8A-4147-A177-3AD203B41FA5}">
                      <a16:colId xmlns:a16="http://schemas.microsoft.com/office/drawing/2014/main" val="897230730"/>
                    </a:ext>
                  </a:extLst>
                </a:gridCol>
                <a:gridCol w="1401820">
                  <a:extLst>
                    <a:ext uri="{9D8B030D-6E8A-4147-A177-3AD203B41FA5}">
                      <a16:colId xmlns:a16="http://schemas.microsoft.com/office/drawing/2014/main" val="3426716320"/>
                    </a:ext>
                  </a:extLst>
                </a:gridCol>
                <a:gridCol w="1556545">
                  <a:extLst>
                    <a:ext uri="{9D8B030D-6E8A-4147-A177-3AD203B41FA5}">
                      <a16:colId xmlns:a16="http://schemas.microsoft.com/office/drawing/2014/main" val="1069222369"/>
                    </a:ext>
                  </a:extLst>
                </a:gridCol>
                <a:gridCol w="1901765">
                  <a:extLst>
                    <a:ext uri="{9D8B030D-6E8A-4147-A177-3AD203B41FA5}">
                      <a16:colId xmlns:a16="http://schemas.microsoft.com/office/drawing/2014/main" val="2324791976"/>
                    </a:ext>
                  </a:extLst>
                </a:gridCol>
                <a:gridCol w="863661">
                  <a:extLst>
                    <a:ext uri="{9D8B030D-6E8A-4147-A177-3AD203B41FA5}">
                      <a16:colId xmlns:a16="http://schemas.microsoft.com/office/drawing/2014/main" val="3846852427"/>
                    </a:ext>
                  </a:extLst>
                </a:gridCol>
              </a:tblGrid>
              <a:tr h="747619"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400" dirty="0">
                          <a:effectLst/>
                        </a:rPr>
                        <a:t>אתר במחוז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 smtClean="0">
                          <a:effectLst/>
                        </a:rPr>
                        <a:t>עובדי </a:t>
                      </a:r>
                      <a:r>
                        <a:rPr lang="he-IL" sz="1600" dirty="0">
                          <a:effectLst/>
                        </a:rPr>
                        <a:t>בוקר מינימלי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 smtClean="0">
                          <a:effectLst/>
                        </a:rPr>
                        <a:t>עובדי </a:t>
                      </a:r>
                      <a:r>
                        <a:rPr lang="he-IL" sz="1600" dirty="0">
                          <a:effectLst/>
                        </a:rPr>
                        <a:t>אחה"צ מינימלי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600" u="sng" dirty="0" smtClean="0">
                          <a:effectLst/>
                        </a:rPr>
                        <a:t>שעות</a:t>
                      </a:r>
                      <a:r>
                        <a:rPr lang="he-IL" sz="1600" dirty="0" smtClean="0">
                          <a:effectLst/>
                        </a:rPr>
                        <a:t> </a:t>
                      </a:r>
                      <a:r>
                        <a:rPr lang="he-IL" sz="1600" dirty="0">
                          <a:effectLst/>
                        </a:rPr>
                        <a:t>יומיות </a:t>
                      </a:r>
                      <a:r>
                        <a:rPr lang="he-IL" sz="1600" dirty="0" smtClean="0">
                          <a:effectLst/>
                        </a:rPr>
                        <a:t>עובדי </a:t>
                      </a:r>
                      <a:r>
                        <a:rPr lang="he-IL" sz="1600" dirty="0">
                          <a:effectLst/>
                        </a:rPr>
                        <a:t>בוקר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 smtClean="0">
                          <a:effectLst/>
                        </a:rPr>
                        <a:t> </a:t>
                      </a:r>
                      <a:r>
                        <a:rPr lang="he-IL" sz="1600" u="sng" dirty="0">
                          <a:effectLst/>
                        </a:rPr>
                        <a:t>שעות</a:t>
                      </a:r>
                      <a:r>
                        <a:rPr lang="he-IL" sz="1600" dirty="0">
                          <a:effectLst/>
                        </a:rPr>
                        <a:t> יומיות </a:t>
                      </a:r>
                      <a:r>
                        <a:rPr lang="he-IL" sz="1600" dirty="0" smtClean="0">
                          <a:effectLst/>
                        </a:rPr>
                        <a:t>עובדי </a:t>
                      </a:r>
                      <a:r>
                        <a:rPr lang="he-IL" sz="1600" dirty="0">
                          <a:effectLst/>
                        </a:rPr>
                        <a:t>אחה"צ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600" u="sng" dirty="0" smtClean="0">
                          <a:effectLst/>
                        </a:rPr>
                        <a:t>שעות</a:t>
                      </a:r>
                      <a:r>
                        <a:rPr lang="he-IL" sz="1600" dirty="0" smtClean="0">
                          <a:effectLst/>
                        </a:rPr>
                        <a:t> </a:t>
                      </a:r>
                      <a:r>
                        <a:rPr lang="he-IL" sz="1600" dirty="0">
                          <a:effectLst/>
                        </a:rPr>
                        <a:t>יומיות </a:t>
                      </a:r>
                      <a:r>
                        <a:rPr lang="he-IL" sz="1600" dirty="0" smtClean="0">
                          <a:effectLst/>
                        </a:rPr>
                        <a:t> </a:t>
                      </a:r>
                      <a:r>
                        <a:rPr lang="he-IL" sz="1600" dirty="0">
                          <a:effectLst/>
                        </a:rPr>
                        <a:t>עובדי ימי ו' וערבי חג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מפקח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67133031"/>
                  </a:ext>
                </a:extLst>
              </a:tr>
              <a:tr h="203896"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400" dirty="0">
                          <a:effectLst/>
                        </a:rPr>
                        <a:t>בית משפט העליון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11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</a:rPr>
                        <a:t>15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</a:rPr>
                        <a:t>99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45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15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</a:rPr>
                        <a:t>17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extLst>
                  <a:ext uri="{0D108BD9-81ED-4DB2-BD59-A6C34878D82A}">
                    <a16:rowId xmlns:a16="http://schemas.microsoft.com/office/drawing/2014/main" val="374897612"/>
                  </a:ext>
                </a:extLst>
              </a:tr>
              <a:tr h="203896"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400" dirty="0">
                          <a:effectLst/>
                        </a:rPr>
                        <a:t>בית המשפט המחוזי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15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</a:rPr>
                        <a:t>27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</a:rPr>
                        <a:t>45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</a:rPr>
                        <a:t>10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</a:rPr>
                        <a:t>12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extLst>
                  <a:ext uri="{0D108BD9-81ED-4DB2-BD59-A6C34878D82A}">
                    <a16:rowId xmlns:a16="http://schemas.microsoft.com/office/drawing/2014/main" val="3252221753"/>
                  </a:ext>
                </a:extLst>
              </a:tr>
              <a:tr h="203896"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400" dirty="0">
                          <a:effectLst/>
                        </a:rPr>
                        <a:t>בית משפט השלום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20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</a:rPr>
                        <a:t>36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</a:rPr>
                        <a:t>60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</a:rPr>
                        <a:t>10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</a:rPr>
                        <a:t>12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extLst>
                  <a:ext uri="{0D108BD9-81ED-4DB2-BD59-A6C34878D82A}">
                    <a16:rowId xmlns:a16="http://schemas.microsoft.com/office/drawing/2014/main" val="195547686"/>
                  </a:ext>
                </a:extLst>
              </a:tr>
              <a:tr h="373810"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400" dirty="0">
                          <a:effectLst/>
                        </a:rPr>
                        <a:t>בית הדין הארצי לעבודה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18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</a:rPr>
                        <a:t>15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extLst>
                  <a:ext uri="{0D108BD9-81ED-4DB2-BD59-A6C34878D82A}">
                    <a16:rowId xmlns:a16="http://schemas.microsoft.com/office/drawing/2014/main" val="117456226"/>
                  </a:ext>
                </a:extLst>
              </a:tr>
              <a:tr h="373810"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400" dirty="0">
                          <a:effectLst/>
                        </a:rPr>
                        <a:t>בית משפט המחוזי – שלוחת בניין כלל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9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12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extLst>
                  <a:ext uri="{0D108BD9-81ED-4DB2-BD59-A6C34878D82A}">
                    <a16:rowId xmlns:a16="http://schemas.microsoft.com/office/drawing/2014/main" val="3517057330"/>
                  </a:ext>
                </a:extLst>
              </a:tr>
              <a:tr h="373810"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400" dirty="0">
                          <a:effectLst/>
                        </a:rPr>
                        <a:t>משרדי מטה הנהלת בתי המשפט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</a:rPr>
                        <a:t>10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</a:rPr>
                        <a:t>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30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extLst>
                  <a:ext uri="{0D108BD9-81ED-4DB2-BD59-A6C34878D82A}">
                    <a16:rowId xmlns:a16="http://schemas.microsoft.com/office/drawing/2014/main" val="3675571511"/>
                  </a:ext>
                </a:extLst>
              </a:tr>
              <a:tr h="611688"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400" dirty="0">
                          <a:effectLst/>
                        </a:rPr>
                        <a:t>בית נשיא/ת בית משפט העליון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</a:rPr>
                        <a:t>0.6 (3 פעמים בשבוע)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6937" marR="66937" marT="0" marB="0"/>
                </a:tc>
                <a:extLst>
                  <a:ext uri="{0D108BD9-81ED-4DB2-BD59-A6C34878D82A}">
                    <a16:rowId xmlns:a16="http://schemas.microsoft.com/office/drawing/2014/main" val="464724555"/>
                  </a:ext>
                </a:extLst>
              </a:tr>
            </a:tbl>
          </a:graphicData>
        </a:graphic>
      </p:graphicFrame>
      <p:sp>
        <p:nvSpPr>
          <p:cNvPr id="5" name="מלבן 4"/>
          <p:cNvSpPr/>
          <p:nvPr/>
        </p:nvSpPr>
        <p:spPr>
          <a:xfrm>
            <a:off x="4985238" y="4237752"/>
            <a:ext cx="6743700" cy="2424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 fontAlgn="base" hangingPunct="0">
              <a:lnSpc>
                <a:spcPts val="2300"/>
              </a:lnSpc>
            </a:pPr>
            <a:r>
              <a:rPr lang="he-IL" sz="1600" b="1" u="sng" dirty="0"/>
              <a:t>סה"כ שעות עבודה יומיות מינימליות למחוז :</a:t>
            </a:r>
            <a:endParaRPr lang="en-US" sz="1600" b="1" u="sng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r" rtl="1" fontAlgn="base" hangingPunct="0">
              <a:lnSpc>
                <a:spcPts val="23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e-IL" sz="1600" dirty="0"/>
              <a:t>היקף מינימלי צוות בוקר:22 אנשי צוות  ו 198 שעות יומיות</a:t>
            </a:r>
          </a:p>
          <a:p>
            <a:pPr marL="285750" indent="-285750" algn="r" rtl="1" fontAlgn="base" hangingPunct="0">
              <a:lnSpc>
                <a:spcPts val="23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e-IL" sz="1600" dirty="0"/>
              <a:t>היקף מינימלי צוות אחה"צ: 70  אנשי צוות ו 210 שעות (בית נשיאה – 3 פעמים בשבוע בלבד)</a:t>
            </a:r>
          </a:p>
          <a:p>
            <a:pPr marL="285750" indent="-285750" algn="r" rtl="1" fontAlgn="base" hangingPunct="0">
              <a:lnSpc>
                <a:spcPts val="23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e-IL" sz="1600" dirty="0"/>
              <a:t>שעות מפקחים: 50</a:t>
            </a:r>
          </a:p>
          <a:p>
            <a:pPr marL="285750" indent="-285750" algn="r" rtl="1" fontAlgn="base" hangingPunct="0">
              <a:lnSpc>
                <a:spcPts val="23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e-IL" sz="1600" dirty="0"/>
              <a:t>היקף שעות יום חול :408 שעות</a:t>
            </a:r>
          </a:p>
          <a:p>
            <a:pPr marL="285750" indent="-285750" algn="r" rtl="1" fontAlgn="base" hangingPunct="0">
              <a:lnSpc>
                <a:spcPts val="23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e-IL" sz="1600" dirty="0"/>
              <a:t>היקף שעות יום ו'/ערב חג:35</a:t>
            </a:r>
          </a:p>
          <a:p>
            <a:pPr marL="285750" indent="-285750" algn="r" rtl="1" fontAlgn="base" hangingPunct="0">
              <a:lnSpc>
                <a:spcPts val="23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e-IL" sz="1600" dirty="0"/>
              <a:t>שעות מנהל מערך ניקיון מחוזי: 9</a:t>
            </a:r>
          </a:p>
        </p:txBody>
      </p:sp>
    </p:spTree>
    <p:extLst>
      <p:ext uri="{BB962C8B-B14F-4D97-AF65-F5344CB8AC3E}">
        <p14:creationId xmlns:p14="http://schemas.microsoft.com/office/powerpoint/2010/main" val="1443862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345909" y="82358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he-IL" sz="3200" b="1" u="sng" dirty="0" smtClean="0"/>
              <a:t>תהליך המכרז</a:t>
            </a:r>
            <a:endParaRPr lang="he-IL" sz="3200" b="1" u="sng" dirty="0"/>
          </a:p>
        </p:txBody>
      </p:sp>
      <p:graphicFrame>
        <p:nvGraphicFramePr>
          <p:cNvPr id="4" name="מציין מיקום תוכן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8470061"/>
              </p:ext>
            </p:extLst>
          </p:nvPr>
        </p:nvGraphicFramePr>
        <p:xfrm>
          <a:off x="807368" y="742758"/>
          <a:ext cx="10571766" cy="5463923"/>
        </p:xfrm>
        <a:graphic>
          <a:graphicData uri="http://schemas.openxmlformats.org/drawingml/2006/table">
            <a:tbl>
              <a:tblPr rtl="1">
                <a:tableStyleId>{5C22544A-7EE6-4342-B048-85BDC9FD1C3A}</a:tableStyleId>
              </a:tblPr>
              <a:tblGrid>
                <a:gridCol w="2925517">
                  <a:extLst>
                    <a:ext uri="{9D8B030D-6E8A-4147-A177-3AD203B41FA5}">
                      <a16:colId xmlns:a16="http://schemas.microsoft.com/office/drawing/2014/main" val="3834209363"/>
                    </a:ext>
                  </a:extLst>
                </a:gridCol>
                <a:gridCol w="2677071">
                  <a:extLst>
                    <a:ext uri="{9D8B030D-6E8A-4147-A177-3AD203B41FA5}">
                      <a16:colId xmlns:a16="http://schemas.microsoft.com/office/drawing/2014/main" val="3309950722"/>
                    </a:ext>
                  </a:extLst>
                </a:gridCol>
                <a:gridCol w="4969178">
                  <a:extLst>
                    <a:ext uri="{9D8B030D-6E8A-4147-A177-3AD203B41FA5}">
                      <a16:colId xmlns:a16="http://schemas.microsoft.com/office/drawing/2014/main" val="3768859463"/>
                    </a:ext>
                  </a:extLst>
                </a:gridCol>
              </a:tblGrid>
              <a:tr h="356280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he-IL" sz="1600" b="1" dirty="0">
                          <a:solidFill>
                            <a:schemeClr val="tx1"/>
                          </a:solidFill>
                          <a:effectLst/>
                        </a:rPr>
                        <a:t>נושא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Narkisim" panose="020E0502050101010101" pitchFamily="34" charset="-79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3020" algn="r" rtl="1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he-IL" sz="1600" b="1" dirty="0">
                          <a:solidFill>
                            <a:schemeClr val="tx1"/>
                          </a:solidFill>
                          <a:effectLst/>
                        </a:rPr>
                        <a:t>תאריך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Narkisim" panose="020E0502050101010101" pitchFamily="34" charset="-79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3020" algn="r" rtl="1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he-IL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דגשים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2196301"/>
                  </a:ext>
                </a:extLst>
              </a:tr>
              <a:tr h="543761">
                <a:tc>
                  <a:txBody>
                    <a:bodyPr/>
                    <a:lstStyle/>
                    <a:p>
                      <a:pPr marL="285750" marR="101600" indent="-285750" algn="r" rtl="1">
                        <a:lnSpc>
                          <a:spcPct val="150000"/>
                        </a:lnSpc>
                        <a:spcAft>
                          <a:spcPts val="1200"/>
                        </a:spcAft>
                        <a:buClr>
                          <a:srgbClr val="00B050"/>
                        </a:buClr>
                        <a:buFont typeface="Wingdings" panose="05000000000000000000" pitchFamily="2" charset="2"/>
                        <a:buChar char="ü"/>
                      </a:pPr>
                      <a:r>
                        <a:rPr lang="he-IL" sz="1600" b="1" dirty="0">
                          <a:solidFill>
                            <a:schemeClr val="tx1"/>
                          </a:solidFill>
                          <a:effectLst/>
                        </a:rPr>
                        <a:t>כנס מציעים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Narkisim" panose="020E0502050101010101" pitchFamily="34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33020" algn="r" rtl="1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he-IL" sz="1600" b="1" dirty="0">
                          <a:solidFill>
                            <a:schemeClr val="tx1"/>
                          </a:solidFill>
                          <a:effectLst/>
                        </a:rPr>
                        <a:t> 16/2/2025   בשעה  </a:t>
                      </a:r>
                      <a:r>
                        <a:rPr lang="he-IL" sz="1800" b="1" u="sng" dirty="0">
                          <a:solidFill>
                            <a:schemeClr val="tx1"/>
                          </a:solidFill>
                          <a:effectLst/>
                        </a:rPr>
                        <a:t>12:00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Narkisim" panose="020E0502050101010101" pitchFamily="34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33020" algn="r" rtl="1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Narkisim" panose="020E0502050101010101" pitchFamily="34" charset="-79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23843667"/>
                  </a:ext>
                </a:extLst>
              </a:tr>
              <a:tr h="543761">
                <a:tc>
                  <a:txBody>
                    <a:bodyPr/>
                    <a:lstStyle/>
                    <a:p>
                      <a:pPr marR="101600" algn="r" rtl="1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he-IL" sz="1600" b="1" dirty="0">
                          <a:solidFill>
                            <a:schemeClr val="tx1"/>
                          </a:solidFill>
                          <a:effectLst/>
                        </a:rPr>
                        <a:t>מועד אחרון להגשת שאלות הבהרה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Narkisim" panose="020E0502050101010101" pitchFamily="34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33020" algn="r" rtl="1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he-IL" sz="1600" b="1" dirty="0">
                          <a:solidFill>
                            <a:schemeClr val="tx1"/>
                          </a:solidFill>
                          <a:effectLst/>
                        </a:rPr>
                        <a:t>17/2/2025  בשעה </a:t>
                      </a:r>
                      <a:r>
                        <a:rPr lang="he-IL" sz="1800" b="1" u="sng" dirty="0">
                          <a:solidFill>
                            <a:schemeClr val="tx1"/>
                          </a:solidFill>
                          <a:effectLst/>
                        </a:rPr>
                        <a:t>14:00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Narkisim" panose="020E0502050101010101" pitchFamily="34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33020" lvl="0" indent="0" algn="r" defTabSz="4572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1600" b="1" dirty="0" smtClean="0">
                          <a:effectLst>
                            <a:outerShdw sx="0" sy="0">
                              <a:srgbClr val="000000"/>
                            </a:outerShdw>
                          </a:effectLst>
                        </a:rPr>
                        <a:t>כתובת לשאלות:</a:t>
                      </a:r>
                      <a:r>
                        <a:rPr lang="en-US" sz="1600" b="1" dirty="0" smtClean="0">
                          <a:effectLst>
                            <a:outerShdw sx="0" sy="0">
                              <a:srgbClr val="000000"/>
                            </a:outerShdw>
                          </a:effectLst>
                        </a:rPr>
                        <a:t/>
                      </a:r>
                      <a:br>
                        <a:rPr lang="en-US" sz="1600" b="1" dirty="0" smtClean="0">
                          <a:effectLst>
                            <a:outerShdw sx="0" sy="0">
                              <a:srgbClr val="000000"/>
                            </a:outerShdw>
                          </a:effectLst>
                        </a:rPr>
                      </a:br>
                      <a:r>
                        <a:rPr lang="en-US" sz="1600" b="1" dirty="0" smtClean="0">
                          <a:effectLst>
                            <a:outerShdw sx="0" sy="0">
                              <a:srgbClr val="000000"/>
                            </a:outerShdw>
                          </a:effectLst>
                          <a:hlinkClick r:id="rId2"/>
                        </a:rPr>
                        <a:t>dalias@court.gov.il</a:t>
                      </a:r>
                      <a:endParaRPr lang="he-IL" sz="1600" b="1" dirty="0" smtClean="0">
                        <a:effectLst>
                          <a:outerShdw sx="0" sy="0">
                            <a:srgbClr val="000000"/>
                          </a:outerShdw>
                        </a:effectLst>
                      </a:endParaRPr>
                    </a:p>
                    <a:p>
                      <a:pPr marL="0" marR="33020" lvl="0" indent="0" algn="r" defTabSz="4572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1600" b="1" dirty="0" smtClean="0">
                          <a:effectLst>
                            <a:outerShdw sx="0" sy="0">
                              <a:srgbClr val="000000"/>
                            </a:outerShdw>
                          </a:effectLst>
                        </a:rPr>
                        <a:t> שאלות שיועברו לאחר המועד הנקוב לעיל, שיועברו בעל פה או בטלפון או שיופנו לגורם אחר מהמצוין לעיל, לא יחייבו מענה מאת המזמין. 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Narkisim" panose="020E0502050101010101" pitchFamily="34" charset="-79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99846244"/>
                  </a:ext>
                </a:extLst>
              </a:tr>
              <a:tr h="543761">
                <a:tc>
                  <a:txBody>
                    <a:bodyPr/>
                    <a:lstStyle/>
                    <a:p>
                      <a:pPr marR="101600" algn="r" rtl="1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he-IL" sz="1600" b="1" dirty="0">
                          <a:solidFill>
                            <a:schemeClr val="tx1"/>
                          </a:solidFill>
                          <a:effectLst/>
                        </a:rPr>
                        <a:t>מועד  אחרון למתן תשובות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Narkisim" panose="020E0502050101010101" pitchFamily="34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33020" algn="r" rtl="1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he-IL" sz="1600" b="1" dirty="0">
                          <a:solidFill>
                            <a:schemeClr val="tx1"/>
                          </a:solidFill>
                          <a:effectLst/>
                        </a:rPr>
                        <a:t>23/2/2025  בשעה </a:t>
                      </a:r>
                      <a:r>
                        <a:rPr lang="he-IL" sz="1800" b="1" u="sng" dirty="0">
                          <a:solidFill>
                            <a:schemeClr val="tx1"/>
                          </a:solidFill>
                          <a:effectLst/>
                        </a:rPr>
                        <a:t>15:00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Narkisim" panose="020E0502050101010101" pitchFamily="34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33020" algn="r" rtl="1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he-IL" sz="1600" b="1" dirty="0" smtClean="0">
                          <a:effectLst>
                            <a:outerShdw sx="0" sy="0">
                              <a:srgbClr val="000000"/>
                            </a:outerShdw>
                          </a:effectLst>
                        </a:rPr>
                        <a:t>תשובות והבהרות תינתנה בכתב בלבד, נוסחן הוא הנוסח המחייב והן יהיו חלק בלתי נפרד ממסמכי המכרז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Narkisim" panose="020E0502050101010101" pitchFamily="34" charset="-79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44541783"/>
                  </a:ext>
                </a:extLst>
              </a:tr>
              <a:tr h="932161">
                <a:tc>
                  <a:txBody>
                    <a:bodyPr/>
                    <a:lstStyle/>
                    <a:p>
                      <a:pPr marR="101600" algn="r" rtl="1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he-IL" sz="1600" b="1" dirty="0">
                          <a:solidFill>
                            <a:schemeClr val="tx1"/>
                          </a:solidFill>
                          <a:effectLst/>
                        </a:rPr>
                        <a:t>מועד אחרון לביצוע בדיקה מקדמית של נוסח </a:t>
                      </a:r>
                      <a:r>
                        <a:rPr lang="he-IL" sz="1600" b="1" dirty="0" smtClean="0">
                          <a:solidFill>
                            <a:schemeClr val="tx1"/>
                          </a:solidFill>
                          <a:effectLst/>
                        </a:rPr>
                        <a:t>ערבות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Narkisim" panose="020E0502050101010101" pitchFamily="34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33020" algn="r" rtl="1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he-IL" sz="1600" b="1" dirty="0">
                          <a:solidFill>
                            <a:schemeClr val="tx1"/>
                          </a:solidFill>
                          <a:effectLst/>
                        </a:rPr>
                        <a:t>23/282025   בשעה </a:t>
                      </a:r>
                      <a:r>
                        <a:rPr lang="he-IL" sz="1800" b="1" u="sng" dirty="0">
                          <a:solidFill>
                            <a:schemeClr val="tx1"/>
                          </a:solidFill>
                          <a:effectLst/>
                        </a:rPr>
                        <a:t>14:00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Narkisim" panose="020E0502050101010101" pitchFamily="34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33020" algn="r" rtl="0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Narkisim" panose="020E0502050101010101" pitchFamily="34" charset="-79"/>
                        </a:rPr>
                        <a:t>(pre-ruling) </a:t>
                      </a:r>
                    </a:p>
                    <a:p>
                      <a:pPr marR="33020" algn="l" rtl="0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Narkisim" panose="020E0502050101010101" pitchFamily="34" charset="-79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64392848"/>
                  </a:ext>
                </a:extLst>
              </a:tr>
              <a:tr h="543761">
                <a:tc>
                  <a:txBody>
                    <a:bodyPr/>
                    <a:lstStyle/>
                    <a:p>
                      <a:pPr marR="68580" algn="r" rtl="1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he-IL" sz="1600" b="1" dirty="0">
                          <a:solidFill>
                            <a:schemeClr val="tx1"/>
                          </a:solidFill>
                          <a:effectLst/>
                        </a:rPr>
                        <a:t>מועד אחרון להגשת הצעות 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Narkisim" panose="020E0502050101010101" pitchFamily="34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33020" algn="r" rtl="1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he-IL" sz="1600" b="1" dirty="0">
                          <a:solidFill>
                            <a:schemeClr val="tx1"/>
                          </a:solidFill>
                          <a:effectLst/>
                        </a:rPr>
                        <a:t>2/3/2025   בשעה </a:t>
                      </a:r>
                      <a:r>
                        <a:rPr lang="he-IL" sz="1800" b="1" u="sng" dirty="0">
                          <a:solidFill>
                            <a:schemeClr val="tx1"/>
                          </a:solidFill>
                          <a:effectLst/>
                        </a:rPr>
                        <a:t>14:00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Narkisim" panose="020E0502050101010101" pitchFamily="34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33020" algn="r" rtl="1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Narkisim" panose="020E0502050101010101" pitchFamily="34" charset="-79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2762049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459523" y="5604935"/>
            <a:ext cx="9766731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914400" marR="0" lvl="2" indent="0" algn="just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tabLst/>
            </a:pPr>
            <a:endParaRPr kumimoji="0" lang="en-US" altLang="he-IL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914400" marR="0" lvl="2" indent="0" algn="just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tabLst/>
            </a:pPr>
            <a:endParaRPr kumimoji="0" lang="en-US" altLang="he-IL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algn="just" defTabSz="914400" rtl="1">
              <a:buSzPct val="100000"/>
            </a:pPr>
            <a:r>
              <a:rPr kumimoji="0" lang="he-IL" altLang="he-IL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anose="020E0502060401010101" pitchFamily="34" charset="-79"/>
                <a:ea typeface="Times New Roman" panose="02020603050405020304" pitchFamily="18" charset="0"/>
                <a:cs typeface="David" panose="020E0502060401010101" pitchFamily="34" charset="-79"/>
              </a:rPr>
              <a:t>****כל שינוי במועדי המכרז או עדכונים הנוגעים להם יפורסמו באתר האינטרנט של </a:t>
            </a:r>
            <a:r>
              <a:rPr kumimoji="0" lang="he-IL" altLang="he-IL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David" panose="020E0502060401010101" pitchFamily="34" charset="-79"/>
                <a:ea typeface="Times New Roman" panose="02020603050405020304" pitchFamily="18" charset="0"/>
                <a:cs typeface="David" panose="020E0502060401010101" pitchFamily="34" charset="-79"/>
              </a:rPr>
              <a:t>מינהל</a:t>
            </a:r>
            <a:r>
              <a:rPr kumimoji="0" lang="he-IL" altLang="he-IL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anose="020E0502060401010101" pitchFamily="34" charset="-79"/>
                <a:ea typeface="Times New Roman" panose="02020603050405020304" pitchFamily="18" charset="0"/>
                <a:cs typeface="David" panose="020E0502060401010101" pitchFamily="34" charset="-79"/>
              </a:rPr>
              <a:t> הרכש הממשלתי בכתובת: </a:t>
            </a:r>
            <a:r>
              <a:rPr kumimoji="0" lang="en-US" altLang="he-IL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anose="020E0502060401010101" pitchFamily="34" charset="-79"/>
                <a:ea typeface="Times New Roman" panose="02020603050405020304" pitchFamily="18" charset="0"/>
                <a:cs typeface="David" panose="020E0502060401010101" pitchFamily="34" charset="-79"/>
              </a:rPr>
              <a:t>www.mr.gov.il</a:t>
            </a:r>
            <a:r>
              <a:rPr kumimoji="0" lang="he-IL" altLang="he-IL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anose="020E0502060401010101" pitchFamily="34" charset="-79"/>
                <a:ea typeface="Times New Roman" panose="02020603050405020304" pitchFamily="18" charset="0"/>
                <a:cs typeface="David" panose="020E0502060401010101" pitchFamily="34" charset="-79"/>
              </a:rPr>
              <a:t> תחת  </a:t>
            </a:r>
            <a:endParaRPr kumimoji="0" lang="he-IL" altLang="he-IL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0719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214855" y="122948"/>
            <a:ext cx="8911687" cy="1280890"/>
          </a:xfrm>
        </p:spPr>
        <p:txBody>
          <a:bodyPr/>
          <a:lstStyle/>
          <a:p>
            <a:pPr algn="ctr"/>
            <a:r>
              <a:rPr lang="he-IL" b="1" u="sng" dirty="0" smtClean="0"/>
              <a:t>מחוז צפון</a:t>
            </a:r>
            <a:endParaRPr lang="he-IL" b="1" u="sng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939" y="2050473"/>
            <a:ext cx="4031673" cy="2696095"/>
          </a:xfrm>
          <a:prstGeom prst="rect">
            <a:avLst/>
          </a:prstGeom>
          <a:ln w="50800">
            <a:solidFill>
              <a:srgbClr val="FFC000"/>
            </a:solidFill>
          </a:ln>
        </p:spPr>
      </p:pic>
      <p:pic>
        <p:nvPicPr>
          <p:cNvPr id="5" name="תמונה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2865" y="2050473"/>
            <a:ext cx="3011822" cy="2696095"/>
          </a:xfrm>
          <a:prstGeom prst="rect">
            <a:avLst/>
          </a:prstGeom>
          <a:ln w="50800">
            <a:solidFill>
              <a:srgbClr val="FFC000"/>
            </a:solidFill>
          </a:ln>
        </p:spPr>
      </p:pic>
      <p:pic>
        <p:nvPicPr>
          <p:cNvPr id="6" name="תמונה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593" y="2050472"/>
            <a:ext cx="2879020" cy="2696095"/>
          </a:xfrm>
          <a:prstGeom prst="rect">
            <a:avLst/>
          </a:prstGeom>
          <a:ln w="50800">
            <a:solidFill>
              <a:srgbClr val="FFC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8194432" y="4927156"/>
            <a:ext cx="279769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dirty="0" smtClean="0"/>
              <a:t>היכל נצרת- נוף הגליל</a:t>
            </a:r>
            <a:endParaRPr lang="he-IL" dirty="0"/>
          </a:p>
        </p:txBody>
      </p:sp>
      <p:sp>
        <p:nvSpPr>
          <p:cNvPr id="8" name="TextBox 7"/>
          <p:cNvSpPr txBox="1"/>
          <p:nvPr/>
        </p:nvSpPr>
        <p:spPr>
          <a:xfrm>
            <a:off x="4329928" y="4927156"/>
            <a:ext cx="279769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dirty="0" smtClean="0"/>
              <a:t>בימ"ש עפולה</a:t>
            </a:r>
            <a:endParaRPr lang="he-IL" dirty="0"/>
          </a:p>
        </p:txBody>
      </p:sp>
      <p:sp>
        <p:nvSpPr>
          <p:cNvPr id="9" name="TextBox 8"/>
          <p:cNvSpPr txBox="1"/>
          <p:nvPr/>
        </p:nvSpPr>
        <p:spPr>
          <a:xfrm>
            <a:off x="1186917" y="4927156"/>
            <a:ext cx="279769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dirty="0" smtClean="0"/>
              <a:t>בימ"ש בית שאן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7973720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452248" y="210871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he-IL" b="1" u="sng" dirty="0" smtClean="0"/>
              <a:t>היקף צוותים מחוז צפון</a:t>
            </a:r>
            <a:r>
              <a:rPr lang="he-IL" dirty="0" smtClean="0"/>
              <a:t/>
            </a:r>
            <a:br>
              <a:rPr lang="he-IL" dirty="0" smtClean="0"/>
            </a:br>
            <a:r>
              <a:rPr lang="he-IL" sz="1600" dirty="0" smtClean="0"/>
              <a:t/>
            </a:r>
            <a:br>
              <a:rPr lang="he-IL" sz="1600" dirty="0" smtClean="0"/>
            </a:br>
            <a:endParaRPr lang="he-IL" sz="1600" dirty="0"/>
          </a:p>
        </p:txBody>
      </p:sp>
      <p:graphicFrame>
        <p:nvGraphicFramePr>
          <p:cNvPr id="4" name="מציין מיקום תוכן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8667656"/>
              </p:ext>
            </p:extLst>
          </p:nvPr>
        </p:nvGraphicFramePr>
        <p:xfrm>
          <a:off x="1521070" y="1038883"/>
          <a:ext cx="10222908" cy="1828800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975724">
                  <a:extLst>
                    <a:ext uri="{9D8B030D-6E8A-4147-A177-3AD203B41FA5}">
                      <a16:colId xmlns:a16="http://schemas.microsoft.com/office/drawing/2014/main" val="626053649"/>
                    </a:ext>
                  </a:extLst>
                </a:gridCol>
                <a:gridCol w="891414">
                  <a:extLst>
                    <a:ext uri="{9D8B030D-6E8A-4147-A177-3AD203B41FA5}">
                      <a16:colId xmlns:a16="http://schemas.microsoft.com/office/drawing/2014/main" val="1779412117"/>
                    </a:ext>
                  </a:extLst>
                </a:gridCol>
                <a:gridCol w="1096742">
                  <a:extLst>
                    <a:ext uri="{9D8B030D-6E8A-4147-A177-3AD203B41FA5}">
                      <a16:colId xmlns:a16="http://schemas.microsoft.com/office/drawing/2014/main" val="3578931526"/>
                    </a:ext>
                  </a:extLst>
                </a:gridCol>
                <a:gridCol w="1074150">
                  <a:extLst>
                    <a:ext uri="{9D8B030D-6E8A-4147-A177-3AD203B41FA5}">
                      <a16:colId xmlns:a16="http://schemas.microsoft.com/office/drawing/2014/main" val="3375011490"/>
                    </a:ext>
                  </a:extLst>
                </a:gridCol>
                <a:gridCol w="1178895">
                  <a:extLst>
                    <a:ext uri="{9D8B030D-6E8A-4147-A177-3AD203B41FA5}">
                      <a16:colId xmlns:a16="http://schemas.microsoft.com/office/drawing/2014/main" val="3485581477"/>
                    </a:ext>
                  </a:extLst>
                </a:gridCol>
                <a:gridCol w="1325743">
                  <a:extLst>
                    <a:ext uri="{9D8B030D-6E8A-4147-A177-3AD203B41FA5}">
                      <a16:colId xmlns:a16="http://schemas.microsoft.com/office/drawing/2014/main" val="1904800949"/>
                    </a:ext>
                  </a:extLst>
                </a:gridCol>
                <a:gridCol w="1516749">
                  <a:extLst>
                    <a:ext uri="{9D8B030D-6E8A-4147-A177-3AD203B41FA5}">
                      <a16:colId xmlns:a16="http://schemas.microsoft.com/office/drawing/2014/main" val="638658934"/>
                    </a:ext>
                  </a:extLst>
                </a:gridCol>
                <a:gridCol w="1163491">
                  <a:extLst>
                    <a:ext uri="{9D8B030D-6E8A-4147-A177-3AD203B41FA5}">
                      <a16:colId xmlns:a16="http://schemas.microsoft.com/office/drawing/2014/main" val="25184050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400" dirty="0">
                          <a:effectLst/>
                        </a:rPr>
                        <a:t>אתר במחוז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200" dirty="0">
                          <a:effectLst/>
                        </a:rPr>
                        <a:t>שטח (מ"ר)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200" dirty="0">
                          <a:effectLst/>
                        </a:rPr>
                        <a:t>היקף צוות עובדי בוקר מינימלי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200" dirty="0">
                          <a:effectLst/>
                        </a:rPr>
                        <a:t>היקף צוות עובדי אחה"צ מינימלי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200" dirty="0">
                          <a:effectLst/>
                        </a:rPr>
                        <a:t>היקף </a:t>
                      </a:r>
                      <a:r>
                        <a:rPr lang="he-IL" sz="1200" u="sng" dirty="0">
                          <a:effectLst/>
                        </a:rPr>
                        <a:t>שעות</a:t>
                      </a:r>
                      <a:r>
                        <a:rPr lang="he-IL" sz="1200" dirty="0">
                          <a:effectLst/>
                        </a:rPr>
                        <a:t> יומיות צוות עובדי בוקר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200" dirty="0">
                          <a:effectLst/>
                        </a:rPr>
                        <a:t>היקף </a:t>
                      </a:r>
                      <a:r>
                        <a:rPr lang="he-IL" sz="1200" u="sng" dirty="0">
                          <a:effectLst/>
                        </a:rPr>
                        <a:t>שעות</a:t>
                      </a:r>
                      <a:r>
                        <a:rPr lang="he-IL" sz="1200" dirty="0">
                          <a:effectLst/>
                        </a:rPr>
                        <a:t> יומיות צוות עובדי אחה"צ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200" dirty="0">
                          <a:effectLst/>
                        </a:rPr>
                        <a:t>היקף </a:t>
                      </a:r>
                      <a:r>
                        <a:rPr lang="he-IL" sz="1200" u="sng" dirty="0">
                          <a:effectLst/>
                        </a:rPr>
                        <a:t>שעות</a:t>
                      </a:r>
                      <a:r>
                        <a:rPr lang="he-IL" sz="1200" dirty="0">
                          <a:effectLst/>
                        </a:rPr>
                        <a:t> יומיות צוות עובדי ימי ו' וערבי חג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200" dirty="0">
                          <a:effectLst/>
                        </a:rPr>
                        <a:t>מפקח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024107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היכל המשפט נצרת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400" dirty="0">
                          <a:effectLst/>
                        </a:rPr>
                        <a:t>23,300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400">
                          <a:effectLst/>
                        </a:rPr>
                        <a:t>14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400">
                          <a:effectLst/>
                        </a:rPr>
                        <a:t>22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400">
                          <a:effectLst/>
                        </a:rPr>
                        <a:t>114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400">
                          <a:effectLst/>
                        </a:rPr>
                        <a:t>53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400">
                          <a:effectLst/>
                        </a:rPr>
                        <a:t>10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 algn="r" rtl="1" fontAlgn="base" hangingPunct="0">
                        <a:spcAft>
                          <a:spcPts val="0"/>
                        </a:spcAft>
                      </a:pPr>
                      <a:r>
                        <a:rPr lang="he-IL" sz="1400">
                          <a:effectLst/>
                        </a:rPr>
                        <a:t>12 - יש צורך במפקח מחוזי בלבד שיבקר מעת לעת באתרים לפי הצורך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296898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בימ"ש שלום עפולה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400">
                          <a:effectLst/>
                        </a:rPr>
                        <a:t>320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400" dirty="0">
                          <a:effectLst/>
                        </a:rPr>
                        <a:t>1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400">
                          <a:effectLst/>
                        </a:rPr>
                        <a:t>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400">
                          <a:effectLst/>
                        </a:rPr>
                        <a:t>10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2137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בימ"ש שלום בית שאן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400">
                          <a:effectLst/>
                        </a:rPr>
                        <a:t>693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400" dirty="0">
                          <a:effectLst/>
                        </a:rPr>
                        <a:t>1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400" dirty="0">
                          <a:effectLst/>
                        </a:rPr>
                        <a:t>1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400">
                          <a:effectLst/>
                        </a:rPr>
                        <a:t>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12118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 err="1">
                          <a:effectLst/>
                        </a:rPr>
                        <a:t>בימ,ש</a:t>
                      </a:r>
                      <a:r>
                        <a:rPr lang="he-IL" sz="1600" dirty="0">
                          <a:effectLst/>
                        </a:rPr>
                        <a:t> שלום מסעדה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400">
                          <a:effectLst/>
                        </a:rPr>
                        <a:t>280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400" dirty="0">
                          <a:effectLst/>
                        </a:rPr>
                        <a:t>1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400" dirty="0">
                          <a:effectLst/>
                        </a:rPr>
                        <a:t>3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4426035"/>
                  </a:ext>
                </a:extLst>
              </a:tr>
            </a:tbl>
          </a:graphicData>
        </a:graphic>
      </p:graphicFrame>
      <p:sp>
        <p:nvSpPr>
          <p:cNvPr id="3" name="מלבן 2"/>
          <p:cNvSpPr/>
          <p:nvPr/>
        </p:nvSpPr>
        <p:spPr>
          <a:xfrm>
            <a:off x="1696915" y="3540947"/>
            <a:ext cx="3763108" cy="1477328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he-IL" u="sng" dirty="0"/>
              <a:t>אנשי קשר :</a:t>
            </a:r>
            <a:r>
              <a:rPr lang="he-IL" dirty="0"/>
              <a:t/>
            </a:r>
            <a:br>
              <a:rPr lang="he-IL" dirty="0"/>
            </a:br>
            <a:r>
              <a:rPr lang="he-IL" dirty="0"/>
              <a:t>דוד בן פורת – מנהל תחום בינוי 0506255213 </a:t>
            </a:r>
            <a:br>
              <a:rPr lang="he-IL" dirty="0"/>
            </a:br>
            <a:r>
              <a:rPr lang="he-IL" dirty="0"/>
              <a:t>גלית שבת – מנהלת תפעול - 0506255142</a:t>
            </a:r>
          </a:p>
        </p:txBody>
      </p:sp>
      <p:sp>
        <p:nvSpPr>
          <p:cNvPr id="5" name="מלבן 4"/>
          <p:cNvSpPr/>
          <p:nvPr/>
        </p:nvSpPr>
        <p:spPr>
          <a:xfrm>
            <a:off x="7315199" y="3079282"/>
            <a:ext cx="454735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 fontAlgn="base" hangingPunct="0">
              <a:lnSpc>
                <a:spcPct val="150000"/>
              </a:lnSpc>
            </a:pPr>
            <a:r>
              <a:rPr lang="he-IL" sz="1600" b="1" u="sng" dirty="0"/>
              <a:t>סה"כ שעות עבודה יומיות מינימליות למחוז :</a:t>
            </a:r>
            <a:endParaRPr lang="en-US" sz="1600" b="1" u="sng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r" rtl="1" fontAlgn="base" hangingPunct="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e-IL" sz="1600" dirty="0"/>
              <a:t>היקף מינימלי צוות בוקר מחוזי:17  אנשי צוות  </a:t>
            </a:r>
            <a:endParaRPr lang="en-US" sz="1600" dirty="0"/>
          </a:p>
          <a:p>
            <a:pPr marL="285750" indent="-285750" algn="r" rtl="1" fontAlgn="base" hangingPunct="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e-IL" sz="1600" dirty="0"/>
              <a:t>היקף מינימלי צוות אחה"צ:26 אנשי צוות ו 69 שעות </a:t>
            </a:r>
            <a:endParaRPr lang="en-US" sz="1600" dirty="0"/>
          </a:p>
          <a:p>
            <a:pPr marL="285750" indent="-285750" algn="r" rtl="1" fontAlgn="base" hangingPunct="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e-IL" sz="1600" dirty="0"/>
              <a:t>שעות מפקחים: 12</a:t>
            </a:r>
            <a:endParaRPr lang="en-US" sz="1600" dirty="0"/>
          </a:p>
          <a:p>
            <a:pPr marL="285750" indent="-285750" algn="r" rtl="1" fontAlgn="base" hangingPunct="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e-IL" sz="1600" dirty="0"/>
              <a:t>היקף שעות יום חול צוותי ניקיון :132 שעות</a:t>
            </a:r>
            <a:endParaRPr lang="en-US" sz="1600" dirty="0"/>
          </a:p>
          <a:p>
            <a:pPr marL="285750" indent="-285750" algn="r" rtl="1" fontAlgn="base" hangingPunct="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e-IL" sz="1600" dirty="0"/>
              <a:t>היקף שעות יום ו'/ערב חג:14</a:t>
            </a:r>
            <a:endParaRPr lang="en-US" sz="1600" dirty="0"/>
          </a:p>
          <a:p>
            <a:pPr marL="285750" indent="-285750" algn="just" rtl="1" fontAlgn="base" hangingPunct="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e-IL" sz="1600" dirty="0"/>
              <a:t>שעות מנהל מערך ניקיון מחוזי: </a:t>
            </a:r>
            <a:r>
              <a:rPr lang="he-IL" sz="1600" dirty="0" smtClean="0"/>
              <a:t>9</a:t>
            </a:r>
          </a:p>
          <a:p>
            <a:pPr algn="r"/>
            <a:r>
              <a:rPr lang="he-IL" sz="1600" dirty="0" smtClean="0"/>
              <a:t>כ-450 </a:t>
            </a:r>
            <a:r>
              <a:rPr lang="he-IL" sz="1600" dirty="0"/>
              <a:t>שופטים ועובדים לרבות עובדי קבלן</a:t>
            </a:r>
          </a:p>
          <a:p>
            <a:pPr algn="r"/>
            <a:r>
              <a:rPr lang="he-IL" sz="1600" dirty="0"/>
              <a:t>עד </a:t>
            </a:r>
            <a:r>
              <a:rPr lang="he-IL" sz="1600" dirty="0" smtClean="0"/>
              <a:t>2,000 </a:t>
            </a:r>
            <a:r>
              <a:rPr lang="he-IL" sz="1600" dirty="0"/>
              <a:t>מבקרים ביום </a:t>
            </a:r>
          </a:p>
          <a:p>
            <a:pPr marL="285750" indent="-285750" algn="just" rtl="1" fontAlgn="base" hangingPunct="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89509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206668" y="183680"/>
            <a:ext cx="9989677" cy="941735"/>
          </a:xfrm>
        </p:spPr>
        <p:txBody>
          <a:bodyPr>
            <a:normAutofit/>
          </a:bodyPr>
          <a:lstStyle/>
          <a:p>
            <a:pPr algn="ctr"/>
            <a:r>
              <a:rPr lang="he-IL" b="1" u="sng" dirty="0"/>
              <a:t>מכרז ניקיון מחוז </a:t>
            </a:r>
            <a:r>
              <a:rPr lang="he-IL" b="1" u="sng" dirty="0" smtClean="0"/>
              <a:t>מרכז</a:t>
            </a:r>
            <a:endParaRPr lang="he-IL" b="1" u="sng" dirty="0"/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312"/>
          <a:stretch/>
        </p:blipFill>
        <p:spPr>
          <a:xfrm>
            <a:off x="5014541" y="1714706"/>
            <a:ext cx="2637710" cy="1909837"/>
          </a:xfrm>
          <a:prstGeom prst="rect">
            <a:avLst/>
          </a:prstGeom>
          <a:ln w="50800">
            <a:solidFill>
              <a:srgbClr val="FFC000"/>
            </a:solidFill>
          </a:ln>
        </p:spPr>
      </p:pic>
      <p:pic>
        <p:nvPicPr>
          <p:cNvPr id="5" name="תמונה 4"/>
          <p:cNvPicPr>
            <a:picLocks noChangeAspect="1"/>
          </p:cNvPicPr>
          <p:nvPr/>
        </p:nvPicPr>
        <p:blipFill rotWithShape="1">
          <a:blip r:embed="rId3"/>
          <a:srcRect l="9873" r="16321"/>
          <a:stretch/>
        </p:blipFill>
        <p:spPr>
          <a:xfrm>
            <a:off x="1728229" y="1714706"/>
            <a:ext cx="2517113" cy="1909838"/>
          </a:xfrm>
          <a:prstGeom prst="rect">
            <a:avLst/>
          </a:prstGeom>
          <a:ln w="50800">
            <a:solidFill>
              <a:srgbClr val="FFC000"/>
            </a:solidFill>
          </a:ln>
        </p:spPr>
      </p:pic>
      <p:pic>
        <p:nvPicPr>
          <p:cNvPr id="7" name="Picture 8" descr="‫הנוכל התחפש לחרדי, הבריח גבול והציע לרכוש את מכבי נתניה - ביזנעס‬‎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1450" y="1714705"/>
            <a:ext cx="2869972" cy="1909837"/>
          </a:xfrm>
          <a:prstGeom prst="rect">
            <a:avLst/>
          </a:prstGeom>
          <a:ln w="508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תמונה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8229" y="4328298"/>
            <a:ext cx="2552287" cy="1911752"/>
          </a:xfrm>
          <a:prstGeom prst="rect">
            <a:avLst/>
          </a:prstGeom>
          <a:ln w="53975">
            <a:solidFill>
              <a:srgbClr val="FFFF00"/>
            </a:solidFill>
          </a:ln>
        </p:spPr>
      </p:pic>
      <p:pic>
        <p:nvPicPr>
          <p:cNvPr id="9" name="תמונה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14541" y="4213832"/>
            <a:ext cx="2705105" cy="2026218"/>
          </a:xfrm>
          <a:prstGeom prst="rect">
            <a:avLst/>
          </a:prstGeom>
          <a:ln w="53975">
            <a:solidFill>
              <a:srgbClr val="FFFF00"/>
            </a:solidFill>
          </a:ln>
        </p:spPr>
      </p:pic>
      <p:pic>
        <p:nvPicPr>
          <p:cNvPr id="10" name="תמונה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21450" y="4213832"/>
            <a:ext cx="3054345" cy="2032528"/>
          </a:xfrm>
          <a:prstGeom prst="rect">
            <a:avLst/>
          </a:prstGeom>
          <a:ln w="53975">
            <a:solidFill>
              <a:srgbClr val="FFFF00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2090835" y="3642195"/>
            <a:ext cx="158261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dirty="0" smtClean="0"/>
              <a:t>בימ"ש רמלה</a:t>
            </a:r>
            <a:endParaRPr lang="he-IL" dirty="0"/>
          </a:p>
        </p:txBody>
      </p:sp>
      <p:sp>
        <p:nvSpPr>
          <p:cNvPr id="12" name="TextBox 11"/>
          <p:cNvSpPr txBox="1"/>
          <p:nvPr/>
        </p:nvSpPr>
        <p:spPr>
          <a:xfrm>
            <a:off x="5542088" y="3670779"/>
            <a:ext cx="158261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dirty="0" smtClean="0"/>
              <a:t>בימ"ש רחובות</a:t>
            </a:r>
            <a:endParaRPr lang="he-IL" dirty="0"/>
          </a:p>
        </p:txBody>
      </p:sp>
      <p:sp>
        <p:nvSpPr>
          <p:cNvPr id="13" name="TextBox 12"/>
          <p:cNvSpPr txBox="1"/>
          <p:nvPr/>
        </p:nvSpPr>
        <p:spPr>
          <a:xfrm>
            <a:off x="8939829" y="3675193"/>
            <a:ext cx="158261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dirty="0" smtClean="0"/>
              <a:t>בימ"ש נתניה</a:t>
            </a:r>
            <a:endParaRPr lang="he-IL" dirty="0"/>
          </a:p>
        </p:txBody>
      </p:sp>
      <p:sp>
        <p:nvSpPr>
          <p:cNvPr id="14" name="TextBox 13"/>
          <p:cNvSpPr txBox="1"/>
          <p:nvPr/>
        </p:nvSpPr>
        <p:spPr>
          <a:xfrm>
            <a:off x="8827478" y="6240050"/>
            <a:ext cx="191245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dirty="0" smtClean="0"/>
              <a:t>**בימ"ש פ"ת </a:t>
            </a:r>
            <a:r>
              <a:rPr lang="he-IL" dirty="0" err="1" smtClean="0"/>
              <a:t>בזל</a:t>
            </a:r>
            <a:endParaRPr lang="he-IL" dirty="0"/>
          </a:p>
        </p:txBody>
      </p:sp>
      <p:sp>
        <p:nvSpPr>
          <p:cNvPr id="15" name="TextBox 14"/>
          <p:cNvSpPr txBox="1"/>
          <p:nvPr/>
        </p:nvSpPr>
        <p:spPr>
          <a:xfrm>
            <a:off x="5656632" y="6229105"/>
            <a:ext cx="158261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dirty="0" smtClean="0"/>
              <a:t>*בימ"ש פ"ת הס</a:t>
            </a:r>
            <a:endParaRPr lang="he-IL" dirty="0"/>
          </a:p>
        </p:txBody>
      </p:sp>
      <p:sp>
        <p:nvSpPr>
          <p:cNvPr id="16" name="TextBox 15"/>
          <p:cNvSpPr txBox="1"/>
          <p:nvPr/>
        </p:nvSpPr>
        <p:spPr>
          <a:xfrm>
            <a:off x="2249723" y="6240050"/>
            <a:ext cx="158261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dirty="0" smtClean="0"/>
              <a:t>*בימ"ש כ"ס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7602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374533" y="241867"/>
            <a:ext cx="9601196" cy="882316"/>
          </a:xfrm>
        </p:spPr>
        <p:txBody>
          <a:bodyPr/>
          <a:lstStyle/>
          <a:p>
            <a:pPr algn="ctr"/>
            <a:r>
              <a:rPr lang="he-IL" b="1" u="sng" dirty="0" smtClean="0"/>
              <a:t>מחוז מרכז	</a:t>
            </a:r>
            <a:endParaRPr lang="he-IL" b="1" u="sng" dirty="0"/>
          </a:p>
        </p:txBody>
      </p:sp>
      <p:graphicFrame>
        <p:nvGraphicFramePr>
          <p:cNvPr id="5" name="מציין מיקום תוכן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7407965"/>
              </p:ext>
            </p:extLst>
          </p:nvPr>
        </p:nvGraphicFramePr>
        <p:xfrm>
          <a:off x="1374533" y="984738"/>
          <a:ext cx="10381588" cy="4624866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713014">
                  <a:extLst>
                    <a:ext uri="{9D8B030D-6E8A-4147-A177-3AD203B41FA5}">
                      <a16:colId xmlns:a16="http://schemas.microsoft.com/office/drawing/2014/main" val="650427793"/>
                    </a:ext>
                  </a:extLst>
                </a:gridCol>
                <a:gridCol w="1900017">
                  <a:extLst>
                    <a:ext uri="{9D8B030D-6E8A-4147-A177-3AD203B41FA5}">
                      <a16:colId xmlns:a16="http://schemas.microsoft.com/office/drawing/2014/main" val="4012136975"/>
                    </a:ext>
                  </a:extLst>
                </a:gridCol>
                <a:gridCol w="1434009">
                  <a:extLst>
                    <a:ext uri="{9D8B030D-6E8A-4147-A177-3AD203B41FA5}">
                      <a16:colId xmlns:a16="http://schemas.microsoft.com/office/drawing/2014/main" val="131279684"/>
                    </a:ext>
                  </a:extLst>
                </a:gridCol>
                <a:gridCol w="2333505">
                  <a:extLst>
                    <a:ext uri="{9D8B030D-6E8A-4147-A177-3AD203B41FA5}">
                      <a16:colId xmlns:a16="http://schemas.microsoft.com/office/drawing/2014/main" val="4093940893"/>
                    </a:ext>
                  </a:extLst>
                </a:gridCol>
                <a:gridCol w="2001043">
                  <a:extLst>
                    <a:ext uri="{9D8B030D-6E8A-4147-A177-3AD203B41FA5}">
                      <a16:colId xmlns:a16="http://schemas.microsoft.com/office/drawing/2014/main" val="3665251541"/>
                    </a:ext>
                  </a:extLst>
                </a:gridCol>
              </a:tblGrid>
              <a:tr h="589085"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800" u="none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שם האתר</a:t>
                      </a:r>
                      <a:endParaRPr lang="en-US" sz="18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800" u="none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כתובת</a:t>
                      </a:r>
                      <a:endParaRPr lang="en-US" sz="18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800" u="none" dirty="0" smtClean="0">
                          <a:effectLst/>
                        </a:rPr>
                        <a:t>שטח במ"ר</a:t>
                      </a:r>
                      <a:endParaRPr lang="en-US" sz="18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800" u="none" dirty="0" smtClean="0">
                          <a:effectLst/>
                        </a:rPr>
                        <a:t>כמות מבקרים</a:t>
                      </a:r>
                      <a:endParaRPr lang="en-US" sz="18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 fontAlgn="base" hangingPunct="0">
                        <a:spcAft>
                          <a:spcPts val="0"/>
                        </a:spcAft>
                      </a:pPr>
                      <a:r>
                        <a:rPr lang="he-IL" sz="1800" u="none" dirty="0" smtClean="0">
                          <a:effectLst/>
                        </a:rPr>
                        <a:t>כמות עובדים </a:t>
                      </a:r>
                      <a:endParaRPr lang="en-US" sz="1800" u="non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64594838"/>
                  </a:ext>
                </a:extLst>
              </a:tr>
              <a:tr h="790487">
                <a:tc>
                  <a:txBody>
                    <a:bodyPr/>
                    <a:lstStyle/>
                    <a:p>
                      <a:pPr marL="0" algn="r" defTabSz="457200" rtl="1" eaLnBrk="1" latinLnBrk="0" hangingPunct="1"/>
                      <a:r>
                        <a:rPr lang="he-IL" sz="1600" b="1" kern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בית משפט השלום </a:t>
                      </a:r>
                      <a:r>
                        <a:rPr lang="he-IL" sz="16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רחובות</a:t>
                      </a:r>
                      <a:endParaRPr lang="he-IL" sz="1600" b="1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457200" rtl="1" eaLnBrk="1" latinLnBrk="0" hangingPunct="1"/>
                      <a:r>
                        <a:rPr lang="he-IL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עמיאל </a:t>
                      </a:r>
                      <a:r>
                        <a:rPr lang="he-IL" sz="14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רוזנסקי</a:t>
                      </a:r>
                      <a:r>
                        <a:rPr lang="he-IL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 9 רחובות</a:t>
                      </a:r>
                      <a:endParaRPr lang="he-IL" sz="14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/>
                      <a:r>
                        <a:rPr lang="he-IL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1,244</a:t>
                      </a:r>
                      <a:endParaRPr lang="he-IL" sz="14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457200" rtl="1" eaLnBrk="1" latinLnBrk="0" hangingPunct="1"/>
                      <a:r>
                        <a:rPr lang="he-IL" sz="14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צפי מבקרים </a:t>
                      </a:r>
                      <a:r>
                        <a:rPr lang="he-IL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כ-200 </a:t>
                      </a:r>
                      <a:r>
                        <a:rPr lang="he-IL" sz="14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ביום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/>
                      <a:r>
                        <a:rPr lang="he-IL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64 </a:t>
                      </a:r>
                      <a:r>
                        <a:rPr lang="he-IL" sz="14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עובדים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5694223"/>
                  </a:ext>
                </a:extLst>
              </a:tr>
              <a:tr h="676103">
                <a:tc>
                  <a:txBody>
                    <a:bodyPr/>
                    <a:lstStyle/>
                    <a:p>
                      <a:pPr marL="0" algn="r" defTabSz="457200" rtl="1" eaLnBrk="1" latinLnBrk="0" hangingPunct="1"/>
                      <a:r>
                        <a:rPr lang="he-IL" sz="1600" b="1" kern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בית משפט השלום </a:t>
                      </a:r>
                      <a:r>
                        <a:rPr lang="he-IL" sz="16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רמלה</a:t>
                      </a:r>
                      <a:endParaRPr lang="he-IL" sz="1600" b="1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457200" rtl="1" eaLnBrk="1" latinLnBrk="0" hangingPunct="1"/>
                      <a:r>
                        <a:rPr lang="he-IL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שדרות חיים ויצמן רמלה</a:t>
                      </a:r>
                      <a:endParaRPr lang="he-IL" sz="14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5,625</a:t>
                      </a:r>
                      <a:endParaRPr lang="he-IL" sz="14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457200" rtl="1" eaLnBrk="1" latinLnBrk="0" hangingPunct="1"/>
                      <a:r>
                        <a:rPr lang="he-IL" sz="14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צפי מבקרים כ-400 ביום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/>
                      <a:r>
                        <a:rPr lang="he-IL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70 </a:t>
                      </a:r>
                      <a:r>
                        <a:rPr lang="he-IL" sz="14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עובדים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9386921"/>
                  </a:ext>
                </a:extLst>
              </a:tr>
              <a:tr h="540882">
                <a:tc>
                  <a:txBody>
                    <a:bodyPr/>
                    <a:lstStyle/>
                    <a:p>
                      <a:pPr marL="0" algn="r" defTabSz="457200" rtl="1" eaLnBrk="1" latinLnBrk="0" hangingPunct="1"/>
                      <a:r>
                        <a:rPr lang="he-IL" sz="16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* בית המשפט תעבורה פ"ת</a:t>
                      </a:r>
                      <a:endParaRPr lang="he-IL" sz="1600" b="1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marL="0" algn="r" defTabSz="457200" rtl="1" eaLnBrk="1" latinLnBrk="0" hangingPunct="1">
                        <a:spcAft>
                          <a:spcPct val="0"/>
                        </a:spcAft>
                      </a:pPr>
                      <a:r>
                        <a:rPr lang="he-IL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הס 22, פ"ת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spcAft>
                          <a:spcPct val="0"/>
                        </a:spcAft>
                      </a:pPr>
                      <a:r>
                        <a:rPr lang="he-IL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1,600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marL="0" algn="r" defTabSz="457200" rtl="1" eaLnBrk="1" latinLnBrk="0" hangingPunct="1"/>
                      <a:r>
                        <a:rPr lang="he-IL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צפי מבקרים כ-120 ביום</a:t>
                      </a:r>
                      <a:endParaRPr lang="he-IL" sz="14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>
                        <a:spcAft>
                          <a:spcPct val="0"/>
                        </a:spcAft>
                      </a:pPr>
                      <a:r>
                        <a:rPr lang="he-IL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64 עובדים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extLst>
                  <a:ext uri="{0D108BD9-81ED-4DB2-BD59-A6C34878D82A}">
                    <a16:rowId xmlns:a16="http://schemas.microsoft.com/office/drawing/2014/main" val="616768851"/>
                  </a:ext>
                </a:extLst>
              </a:tr>
              <a:tr h="676103">
                <a:tc>
                  <a:txBody>
                    <a:bodyPr/>
                    <a:lstStyle/>
                    <a:p>
                      <a:pPr marL="0" algn="r" defTabSz="457200" rtl="1" eaLnBrk="1" latinLnBrk="0" hangingPunct="1"/>
                      <a:r>
                        <a:rPr lang="he-IL" sz="16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*בית המשפט השלום כפר סבא</a:t>
                      </a:r>
                      <a:endParaRPr lang="he-IL" sz="1600" b="1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457200" rtl="1" eaLnBrk="1" latinLnBrk="0" hangingPunct="1"/>
                      <a:r>
                        <a:rPr lang="he-IL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טשרניחובסקי 4 כפר סבא</a:t>
                      </a:r>
                      <a:endParaRPr lang="he-IL" sz="14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/>
                      <a:r>
                        <a:rPr lang="he-IL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1,287</a:t>
                      </a:r>
                      <a:endParaRPr lang="he-IL" sz="14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457200" rtl="1" eaLnBrk="1" latinLnBrk="0" hangingPunct="1"/>
                      <a:r>
                        <a:rPr lang="he-IL" sz="14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צפי מבקרים </a:t>
                      </a:r>
                      <a:r>
                        <a:rPr lang="he-IL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כ-200 ביום </a:t>
                      </a:r>
                      <a:endParaRPr lang="he-IL" sz="14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/>
                      <a:r>
                        <a:rPr lang="he-IL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31 </a:t>
                      </a:r>
                      <a:r>
                        <a:rPr lang="he-IL" sz="14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עובדים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7554075"/>
                  </a:ext>
                </a:extLst>
              </a:tr>
              <a:tr h="676103">
                <a:tc>
                  <a:txBody>
                    <a:bodyPr/>
                    <a:lstStyle/>
                    <a:p>
                      <a:pPr marL="0" algn="r" defTabSz="457200" rtl="1" eaLnBrk="1" latinLnBrk="0" hangingPunct="1"/>
                      <a:r>
                        <a:rPr lang="he-IL" sz="1600" b="1" kern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בית המשפט השלום </a:t>
                      </a:r>
                      <a:r>
                        <a:rPr lang="he-IL" sz="16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נתניה</a:t>
                      </a:r>
                      <a:endParaRPr lang="he-IL" sz="1600" b="1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457200" rtl="1" eaLnBrk="1" latinLnBrk="0" hangingPunct="1"/>
                      <a:r>
                        <a:rPr lang="he-IL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הרצל 57 נתניה</a:t>
                      </a:r>
                      <a:endParaRPr lang="he-IL" sz="14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/>
                      <a:r>
                        <a:rPr lang="he-IL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3,554</a:t>
                      </a:r>
                      <a:endParaRPr lang="he-IL" sz="14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457200" rtl="1" eaLnBrk="1" latinLnBrk="0" hangingPunct="1"/>
                      <a:r>
                        <a:rPr lang="he-IL" sz="14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צפי מבקרים </a:t>
                      </a:r>
                      <a:r>
                        <a:rPr lang="he-IL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כ-400 </a:t>
                      </a:r>
                      <a:r>
                        <a:rPr lang="he-IL" sz="14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ביום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/>
                      <a:r>
                        <a:rPr lang="he-IL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100 </a:t>
                      </a:r>
                      <a:r>
                        <a:rPr lang="he-IL" sz="14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עובדים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9548582"/>
                  </a:ext>
                </a:extLst>
              </a:tr>
              <a:tr h="676103">
                <a:tc>
                  <a:txBody>
                    <a:bodyPr/>
                    <a:lstStyle/>
                    <a:p>
                      <a:pPr marL="0" algn="r" defTabSz="457200" rtl="1" eaLnBrk="1" latinLnBrk="0" hangingPunct="1"/>
                      <a:r>
                        <a:rPr lang="he-IL" sz="16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בית משפט השלום פתח תקוה </a:t>
                      </a:r>
                      <a:r>
                        <a:rPr lang="he-IL" sz="1600" b="1" kern="1200" dirty="0" err="1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רח</a:t>
                      </a:r>
                      <a:r>
                        <a:rPr lang="he-IL" sz="16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 </a:t>
                      </a:r>
                      <a:r>
                        <a:rPr lang="he-IL" sz="1600" b="1" kern="1200" dirty="0" err="1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בזל</a:t>
                      </a:r>
                      <a:r>
                        <a:rPr lang="he-IL" sz="16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 **</a:t>
                      </a:r>
                      <a:endParaRPr lang="he-IL" sz="1600" b="1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marL="0" algn="r" defTabSz="457200" rtl="1" eaLnBrk="1" latinLnBrk="0" hangingPunct="1">
                        <a:spcAft>
                          <a:spcPct val="0"/>
                        </a:spcAft>
                      </a:pPr>
                      <a:r>
                        <a:rPr lang="he-IL" sz="14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בזל</a:t>
                      </a:r>
                      <a:r>
                        <a:rPr lang="he-IL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 1 פ"ת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/>
                      <a:r>
                        <a:rPr lang="he-IL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15,000</a:t>
                      </a: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marL="0" algn="r" defTabSz="457200" rtl="1" eaLnBrk="1" latinLnBrk="0" hangingPunct="1"/>
                      <a:r>
                        <a:rPr lang="he-IL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צפי מבקרים 1000 ביום</a:t>
                      </a:r>
                      <a:endParaRPr lang="he-IL" sz="14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1" eaLnBrk="1" latinLnBrk="0" hangingPunct="1"/>
                      <a:r>
                        <a:rPr lang="he-IL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180 עובדים</a:t>
                      </a:r>
                      <a:endParaRPr lang="he-IL" sz="14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69424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66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295402" y="137548"/>
            <a:ext cx="9601196" cy="1303867"/>
          </a:xfrm>
        </p:spPr>
        <p:txBody>
          <a:bodyPr/>
          <a:lstStyle/>
          <a:p>
            <a:pPr algn="ctr"/>
            <a:r>
              <a:rPr lang="he-IL" b="1" u="sng" dirty="0"/>
              <a:t>היקף </a:t>
            </a:r>
            <a:r>
              <a:rPr lang="he-IL" b="1" u="sng" dirty="0" smtClean="0"/>
              <a:t>הצוותים- מחוז מרכז </a:t>
            </a:r>
            <a:endParaRPr lang="he-IL" b="1" u="sng" dirty="0"/>
          </a:p>
        </p:txBody>
      </p:sp>
      <p:graphicFrame>
        <p:nvGraphicFramePr>
          <p:cNvPr id="7" name="מציין מיקום תוכן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272670"/>
              </p:ext>
            </p:extLst>
          </p:nvPr>
        </p:nvGraphicFramePr>
        <p:xfrm>
          <a:off x="965991" y="865581"/>
          <a:ext cx="10805747" cy="3501448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709523">
                  <a:extLst>
                    <a:ext uri="{9D8B030D-6E8A-4147-A177-3AD203B41FA5}">
                      <a16:colId xmlns:a16="http://schemas.microsoft.com/office/drawing/2014/main" val="213622215"/>
                    </a:ext>
                  </a:extLst>
                </a:gridCol>
                <a:gridCol w="1078200">
                  <a:extLst>
                    <a:ext uri="{9D8B030D-6E8A-4147-A177-3AD203B41FA5}">
                      <a16:colId xmlns:a16="http://schemas.microsoft.com/office/drawing/2014/main" val="3150389573"/>
                    </a:ext>
                  </a:extLst>
                </a:gridCol>
                <a:gridCol w="1620227">
                  <a:extLst>
                    <a:ext uri="{9D8B030D-6E8A-4147-A177-3AD203B41FA5}">
                      <a16:colId xmlns:a16="http://schemas.microsoft.com/office/drawing/2014/main" val="269414924"/>
                    </a:ext>
                  </a:extLst>
                </a:gridCol>
                <a:gridCol w="1620227">
                  <a:extLst>
                    <a:ext uri="{9D8B030D-6E8A-4147-A177-3AD203B41FA5}">
                      <a16:colId xmlns:a16="http://schemas.microsoft.com/office/drawing/2014/main" val="31117351"/>
                    </a:ext>
                  </a:extLst>
                </a:gridCol>
                <a:gridCol w="1979573">
                  <a:extLst>
                    <a:ext uri="{9D8B030D-6E8A-4147-A177-3AD203B41FA5}">
                      <a16:colId xmlns:a16="http://schemas.microsoft.com/office/drawing/2014/main" val="4123660417"/>
                    </a:ext>
                  </a:extLst>
                </a:gridCol>
                <a:gridCol w="1102457">
                  <a:extLst>
                    <a:ext uri="{9D8B030D-6E8A-4147-A177-3AD203B41FA5}">
                      <a16:colId xmlns:a16="http://schemas.microsoft.com/office/drawing/2014/main" val="3046738703"/>
                    </a:ext>
                  </a:extLst>
                </a:gridCol>
                <a:gridCol w="695540">
                  <a:extLst>
                    <a:ext uri="{9D8B030D-6E8A-4147-A177-3AD203B41FA5}">
                      <a16:colId xmlns:a16="http://schemas.microsoft.com/office/drawing/2014/main" val="3193135898"/>
                    </a:ext>
                  </a:extLst>
                </a:gridCol>
              </a:tblGrid>
              <a:tr h="1071040">
                <a:tc>
                  <a:txBody>
                    <a:bodyPr/>
                    <a:lstStyle/>
                    <a:p>
                      <a:pPr algn="just" rtl="1" hangingPunct="0">
                        <a:spcAft>
                          <a:spcPct val="0"/>
                        </a:spcAft>
                      </a:pPr>
                      <a:r>
                        <a:rPr lang="he-IL" sz="1800" b="1" dirty="0">
                          <a:solidFill>
                            <a:schemeClr val="bg1"/>
                          </a:solidFill>
                          <a:effectLst/>
                        </a:rPr>
                        <a:t>אתר במחוז</a:t>
                      </a:r>
                      <a:endParaRPr lang="en-US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 smtClean="0">
                          <a:effectLst/>
                        </a:rPr>
                        <a:t>עובדי </a:t>
                      </a:r>
                      <a:r>
                        <a:rPr lang="he-IL" sz="1600" dirty="0">
                          <a:effectLst/>
                        </a:rPr>
                        <a:t>בוקר מינימלי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 smtClean="0">
                          <a:effectLst/>
                        </a:rPr>
                        <a:t>עובדי </a:t>
                      </a:r>
                      <a:r>
                        <a:rPr lang="he-IL" sz="1600" dirty="0">
                          <a:effectLst/>
                        </a:rPr>
                        <a:t>אחה"צ מינימלי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600" u="sng" dirty="0" smtClean="0">
                          <a:effectLst/>
                        </a:rPr>
                        <a:t>שעות</a:t>
                      </a:r>
                      <a:r>
                        <a:rPr lang="he-IL" sz="1600" dirty="0" smtClean="0">
                          <a:effectLst/>
                        </a:rPr>
                        <a:t> </a:t>
                      </a:r>
                      <a:r>
                        <a:rPr lang="he-IL" sz="1600" dirty="0">
                          <a:effectLst/>
                        </a:rPr>
                        <a:t>יומיות </a:t>
                      </a:r>
                      <a:r>
                        <a:rPr lang="he-IL" sz="1600" dirty="0" smtClean="0">
                          <a:effectLst/>
                        </a:rPr>
                        <a:t>עובדי </a:t>
                      </a:r>
                      <a:r>
                        <a:rPr lang="he-IL" sz="1600" dirty="0">
                          <a:effectLst/>
                        </a:rPr>
                        <a:t>בוקר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 smtClean="0">
                          <a:effectLst/>
                        </a:rPr>
                        <a:t> </a:t>
                      </a:r>
                      <a:r>
                        <a:rPr lang="he-IL" sz="1600" u="sng" dirty="0">
                          <a:effectLst/>
                        </a:rPr>
                        <a:t>שעות</a:t>
                      </a:r>
                      <a:r>
                        <a:rPr lang="he-IL" sz="1600" dirty="0">
                          <a:effectLst/>
                        </a:rPr>
                        <a:t> יומיות </a:t>
                      </a:r>
                      <a:r>
                        <a:rPr lang="he-IL" sz="1600" dirty="0" smtClean="0">
                          <a:effectLst/>
                        </a:rPr>
                        <a:t>עובדי </a:t>
                      </a:r>
                      <a:r>
                        <a:rPr lang="he-IL" sz="1600" dirty="0">
                          <a:effectLst/>
                        </a:rPr>
                        <a:t>אחה"צ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600" u="sng" dirty="0" smtClean="0">
                          <a:effectLst/>
                        </a:rPr>
                        <a:t>שעות</a:t>
                      </a:r>
                      <a:r>
                        <a:rPr lang="he-IL" sz="1600" dirty="0" smtClean="0">
                          <a:effectLst/>
                        </a:rPr>
                        <a:t> </a:t>
                      </a:r>
                      <a:r>
                        <a:rPr lang="he-IL" sz="1600" dirty="0">
                          <a:effectLst/>
                        </a:rPr>
                        <a:t>יומיות </a:t>
                      </a:r>
                      <a:r>
                        <a:rPr lang="he-IL" sz="1600" dirty="0" smtClean="0">
                          <a:effectLst/>
                        </a:rPr>
                        <a:t> </a:t>
                      </a:r>
                      <a:r>
                        <a:rPr lang="he-IL" sz="1600" dirty="0">
                          <a:effectLst/>
                        </a:rPr>
                        <a:t>עובדי ימי ו' וערבי חג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 fontAlgn="base" hangingPunct="0"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מפקח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90856069"/>
                  </a:ext>
                </a:extLst>
              </a:tr>
              <a:tr h="405068">
                <a:tc>
                  <a:txBody>
                    <a:bodyPr/>
                    <a:lstStyle/>
                    <a:p>
                      <a:pPr algn="r" rtl="1"/>
                      <a:r>
                        <a:rPr lang="he-IL" sz="18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בימ"ש רחובות</a:t>
                      </a:r>
                      <a:endParaRPr lang="en-US" sz="1800" b="1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600" b="1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600" b="1" dirty="0" smtClean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600" b="1" dirty="0" smtClean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600" b="1" dirty="0" smtClean="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6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9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extLst>
                  <a:ext uri="{0D108BD9-81ED-4DB2-BD59-A6C34878D82A}">
                    <a16:rowId xmlns:a16="http://schemas.microsoft.com/office/drawing/2014/main" val="366264771"/>
                  </a:ext>
                </a:extLst>
              </a:tr>
              <a:tr h="405068">
                <a:tc>
                  <a:txBody>
                    <a:bodyPr/>
                    <a:lstStyle/>
                    <a:p>
                      <a:pPr algn="r" rtl="1" hangingPunct="0">
                        <a:spcAft>
                          <a:spcPct val="0"/>
                        </a:spcAft>
                      </a:pPr>
                      <a:r>
                        <a:rPr lang="he-IL" sz="18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בימ"ש רמלה</a:t>
                      </a:r>
                      <a:endParaRPr lang="en-US" sz="1800" b="1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1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4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9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12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endParaRPr lang="en-US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9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extLst>
                  <a:ext uri="{0D108BD9-81ED-4DB2-BD59-A6C34878D82A}">
                    <a16:rowId xmlns:a16="http://schemas.microsoft.com/office/drawing/2014/main" val="333256076"/>
                  </a:ext>
                </a:extLst>
              </a:tr>
              <a:tr h="405068">
                <a:tc>
                  <a:txBody>
                    <a:bodyPr/>
                    <a:lstStyle/>
                    <a:p>
                      <a:pPr algn="r" rtl="1"/>
                      <a:r>
                        <a:rPr lang="he-IL" sz="18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*בימ"ש תעבורה פ"ת</a:t>
                      </a:r>
                      <a:endParaRPr lang="he-IL" sz="1800" b="1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600" b="1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600" b="1" dirty="0" smtClean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600" b="1" dirty="0" smtClean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600" b="1" dirty="0" smtClean="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600" b="1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9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extLst>
                  <a:ext uri="{0D108BD9-81ED-4DB2-BD59-A6C34878D82A}">
                    <a16:rowId xmlns:a16="http://schemas.microsoft.com/office/drawing/2014/main" val="3036282378"/>
                  </a:ext>
                </a:extLst>
              </a:tr>
              <a:tr h="405068">
                <a:tc>
                  <a:txBody>
                    <a:bodyPr/>
                    <a:lstStyle/>
                    <a:p>
                      <a:pPr algn="r" rtl="1"/>
                      <a:r>
                        <a:rPr lang="he-IL" sz="18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*בימ"ש כפר סבא פלילי</a:t>
                      </a:r>
                      <a:endParaRPr lang="he-IL" sz="1800" b="1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600" b="1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600" b="1" dirty="0" smtClean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600" b="1" dirty="0" smtClean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600" b="1" dirty="0" smtClean="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600" b="1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9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extLst>
                  <a:ext uri="{0D108BD9-81ED-4DB2-BD59-A6C34878D82A}">
                    <a16:rowId xmlns:a16="http://schemas.microsoft.com/office/drawing/2014/main" val="1408806187"/>
                  </a:ext>
                </a:extLst>
              </a:tr>
              <a:tr h="405068">
                <a:tc>
                  <a:txBody>
                    <a:bodyPr/>
                    <a:lstStyle/>
                    <a:p>
                      <a:pPr algn="r" rtl="1"/>
                      <a:r>
                        <a:rPr lang="he-IL" sz="18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בימ"ש נתניה</a:t>
                      </a:r>
                      <a:endParaRPr lang="he-IL" sz="1800" b="1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600" b="1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600" b="1" dirty="0" smtClean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6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600" b="1" dirty="0" smtClean="0">
                          <a:solidFill>
                            <a:schemeClr val="tx1"/>
                          </a:solidFill>
                          <a:effectLst/>
                        </a:rPr>
                        <a:t>24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600" b="1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9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extLst>
                  <a:ext uri="{0D108BD9-81ED-4DB2-BD59-A6C34878D82A}">
                    <a16:rowId xmlns:a16="http://schemas.microsoft.com/office/drawing/2014/main" val="761819220"/>
                  </a:ext>
                </a:extLst>
              </a:tr>
              <a:tr h="405068">
                <a:tc>
                  <a:txBody>
                    <a:bodyPr/>
                    <a:lstStyle/>
                    <a:p>
                      <a:pPr algn="r" rtl="1"/>
                      <a:r>
                        <a:rPr lang="he-IL" sz="18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** בימ"ש פ"ת </a:t>
                      </a:r>
                      <a:r>
                        <a:rPr lang="he-IL" sz="1800" b="1" kern="1200" dirty="0" err="1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בזל</a:t>
                      </a:r>
                      <a:endParaRPr lang="he-IL" sz="1800" b="1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4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20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32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32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18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tc>
                  <a:txBody>
                    <a:bodyPr/>
                    <a:lstStyle/>
                    <a:p>
                      <a:pPr algn="ctr" rtl="1" hangingPunct="0">
                        <a:spcAft>
                          <a:spcPct val="0"/>
                        </a:spcAft>
                      </a:pPr>
                      <a:r>
                        <a:rPr lang="he-IL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avid Backslanted"/>
                        </a:rPr>
                        <a:t>9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58781" marR="58781" marT="0" marB="0"/>
                </a:tc>
                <a:extLst>
                  <a:ext uri="{0D108BD9-81ED-4DB2-BD59-A6C34878D82A}">
                    <a16:rowId xmlns:a16="http://schemas.microsoft.com/office/drawing/2014/main" val="4245601259"/>
                  </a:ext>
                </a:extLst>
              </a:tr>
            </a:tbl>
          </a:graphicData>
        </a:graphic>
      </p:graphicFrame>
      <p:sp>
        <p:nvSpPr>
          <p:cNvPr id="4" name="מלבן 3"/>
          <p:cNvSpPr/>
          <p:nvPr/>
        </p:nvSpPr>
        <p:spPr>
          <a:xfrm>
            <a:off x="5028038" y="4490014"/>
            <a:ext cx="6743700" cy="2157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 fontAlgn="base" hangingPunct="0">
              <a:lnSpc>
                <a:spcPts val="2300"/>
              </a:lnSpc>
            </a:pPr>
            <a:r>
              <a:rPr lang="he-IL" sz="1600" b="1" u="sng" dirty="0"/>
              <a:t>סה"כ שעות עבודה יומיות מינימליות למחוז :</a:t>
            </a:r>
            <a:endParaRPr lang="en-US" sz="1600" b="1" u="sng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r" rtl="1" fontAlgn="base" hangingPunct="0">
              <a:lnSpc>
                <a:spcPts val="23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e-IL" sz="1600" dirty="0"/>
              <a:t>היקף מינימלי צוות בוקר מחוזי: 6 אנשי צוות ו 54 שעות יומיות</a:t>
            </a:r>
          </a:p>
          <a:p>
            <a:pPr marL="285750" indent="-285750" algn="r" rtl="1" fontAlgn="base" hangingPunct="0">
              <a:lnSpc>
                <a:spcPts val="23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e-IL" sz="1600" dirty="0"/>
              <a:t>היקף מינימלי צוות אחה"צ: 24 אנשי צוות ו 72 שעות</a:t>
            </a:r>
          </a:p>
          <a:p>
            <a:pPr marL="285750" indent="-285750" algn="r" rtl="1" fontAlgn="base" hangingPunct="0">
              <a:lnSpc>
                <a:spcPts val="23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e-IL" sz="1600" dirty="0"/>
              <a:t>שעות מפקחים: 45</a:t>
            </a:r>
          </a:p>
          <a:p>
            <a:pPr marL="285750" indent="-285750" algn="r" rtl="1" fontAlgn="base" hangingPunct="0">
              <a:lnSpc>
                <a:spcPts val="23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e-IL" sz="1600" dirty="0"/>
              <a:t>היקף שעות יום חול צוותי ניקיון : 136 שעות</a:t>
            </a:r>
          </a:p>
          <a:p>
            <a:pPr marL="285750" indent="-285750" algn="r" rtl="1" fontAlgn="base" hangingPunct="0">
              <a:lnSpc>
                <a:spcPts val="23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e-IL" sz="1600" dirty="0"/>
              <a:t>היקף שעות יום ו'/ערב חג: 0</a:t>
            </a:r>
          </a:p>
          <a:p>
            <a:pPr marL="285750" indent="-285750" algn="r" rtl="1" fontAlgn="base" hangingPunct="0">
              <a:lnSpc>
                <a:spcPts val="23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e-IL" sz="1600" dirty="0"/>
              <a:t>שעות מנהל מערך ניקיון מחוזי: </a:t>
            </a:r>
            <a:r>
              <a:rPr lang="he-IL" sz="1600" dirty="0" smtClean="0"/>
              <a:t>9</a:t>
            </a:r>
            <a:endParaRPr lang="he-IL" sz="1600" dirty="0"/>
          </a:p>
        </p:txBody>
      </p:sp>
      <p:sp>
        <p:nvSpPr>
          <p:cNvPr id="3" name="מלבן 2"/>
          <p:cNvSpPr/>
          <p:nvPr/>
        </p:nvSpPr>
        <p:spPr>
          <a:xfrm>
            <a:off x="1295402" y="5024723"/>
            <a:ext cx="4147037" cy="1272143"/>
          </a:xfrm>
          <a:prstGeom prst="rect">
            <a:avLst/>
          </a:prstGeom>
          <a:ln w="15875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marL="285750" indent="-285750" algn="r" rtl="1" fontAlgn="base" hangingPunct="0">
              <a:lnSpc>
                <a:spcPts val="23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e-IL" dirty="0" smtClean="0"/>
              <a:t>בימ"ש תעבורה – ייסגר במהלך 2025</a:t>
            </a:r>
          </a:p>
          <a:p>
            <a:pPr marL="285750" indent="-285750" algn="r" rtl="1" fontAlgn="base" hangingPunct="0">
              <a:lnSpc>
                <a:spcPts val="23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e-IL" dirty="0" smtClean="0"/>
              <a:t>יתכן ובימ"ש כ"ס פלילי ייסגר</a:t>
            </a:r>
            <a:endParaRPr lang="he-IL" dirty="0"/>
          </a:p>
          <a:p>
            <a:pPr marL="285750" indent="-285750" algn="r" rtl="1" fontAlgn="base" hangingPunct="0">
              <a:lnSpc>
                <a:spcPts val="23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e-IL" dirty="0" smtClean="0"/>
              <a:t>בסוף </a:t>
            </a:r>
            <a:r>
              <a:rPr lang="he-IL" dirty="0"/>
              <a:t>2027 יתווסף בית משפט השלום פ"ת רחוב </a:t>
            </a:r>
            <a:r>
              <a:rPr lang="he-IL" dirty="0" err="1"/>
              <a:t>בזל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635073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b="1" u="sng" dirty="0"/>
              <a:t>אנשי קשר בבתי המשפט מחוז </a:t>
            </a:r>
            <a:r>
              <a:rPr lang="he-IL" b="1" u="sng" dirty="0" smtClean="0"/>
              <a:t>מרכז</a:t>
            </a:r>
            <a:endParaRPr lang="he-IL" b="1" u="sng" dirty="0"/>
          </a:p>
        </p:txBody>
      </p:sp>
      <p:pic>
        <p:nvPicPr>
          <p:cNvPr id="5" name="מציין מיקום תוכן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02056" y="2179758"/>
            <a:ext cx="9396507" cy="2277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280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2000128" y="1412631"/>
            <a:ext cx="8915400" cy="37776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e-IL" sz="5400" dirty="0" smtClean="0"/>
              <a:t>בהצלחה לכולם </a:t>
            </a:r>
            <a:endParaRPr lang="he-IL" sz="5400" dirty="0"/>
          </a:p>
        </p:txBody>
      </p:sp>
    </p:spTree>
    <p:extLst>
      <p:ext uri="{BB962C8B-B14F-4D97-AF65-F5344CB8AC3E}">
        <p14:creationId xmlns:p14="http://schemas.microsoft.com/office/powerpoint/2010/main" val="398996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416452" y="266792"/>
            <a:ext cx="8596668" cy="1320800"/>
          </a:xfrm>
        </p:spPr>
        <p:txBody>
          <a:bodyPr/>
          <a:lstStyle/>
          <a:p>
            <a:pPr algn="ctr"/>
            <a:r>
              <a:rPr lang="he-IL" b="1" u="sng" dirty="0" smtClean="0"/>
              <a:t>עקרונות להתקשרות </a:t>
            </a:r>
            <a:endParaRPr lang="he-IL" b="1" u="sng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327639" y="966361"/>
            <a:ext cx="10528665" cy="5207978"/>
          </a:xfrm>
        </p:spPr>
        <p:txBody>
          <a:bodyPr>
            <a:noAutofit/>
          </a:bodyPr>
          <a:lstStyle/>
          <a:p>
            <a:pPr hangingPunct="0">
              <a:lnSpc>
                <a:spcPct val="170000"/>
              </a:lnSpc>
            </a:pPr>
            <a:r>
              <a:rPr lang="he-IL" b="1" dirty="0">
                <a:solidFill>
                  <a:schemeClr val="tx1"/>
                </a:solidFill>
                <a:latin typeface="Arial Black" panose="020B0A04020102020204" pitchFamily="34" charset="0"/>
              </a:rPr>
              <a:t>הנהלת בתי המשפט </a:t>
            </a:r>
            <a:r>
              <a:rPr lang="he-IL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שואפת </a:t>
            </a:r>
            <a:r>
              <a:rPr lang="he-IL" b="1" dirty="0">
                <a:solidFill>
                  <a:schemeClr val="tx1"/>
                </a:solidFill>
                <a:latin typeface="Arial Black" panose="020B0A04020102020204" pitchFamily="34" charset="0"/>
              </a:rPr>
              <a:t>להתקשר עם 3 ספקים לביצוע </a:t>
            </a:r>
            <a:r>
              <a:rPr lang="he-IL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השירותים</a:t>
            </a:r>
          </a:p>
          <a:p>
            <a:pPr hangingPunct="0">
              <a:lnSpc>
                <a:spcPct val="170000"/>
              </a:lnSpc>
            </a:pPr>
            <a:r>
              <a:rPr lang="he-IL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החלוקה </a:t>
            </a:r>
            <a:r>
              <a:rPr lang="he-IL" b="1" dirty="0">
                <a:solidFill>
                  <a:schemeClr val="tx1"/>
                </a:solidFill>
                <a:latin typeface="Arial Black" panose="020B0A04020102020204" pitchFamily="34" charset="0"/>
              </a:rPr>
              <a:t>בין הספקים הזוכים תתבצע על פי המחוזות </a:t>
            </a:r>
            <a:r>
              <a:rPr lang="he-IL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 </a:t>
            </a:r>
            <a:r>
              <a:rPr lang="he-IL" b="1" dirty="0">
                <a:solidFill>
                  <a:schemeClr val="tx1"/>
                </a:solidFill>
                <a:latin typeface="Arial Black" panose="020B0A04020102020204" pitchFamily="34" charset="0"/>
              </a:rPr>
              <a:t>:</a:t>
            </a:r>
            <a:endParaRPr lang="en-US" b="1" dirty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pPr lvl="1" hangingPunct="0">
              <a:lnSpc>
                <a:spcPct val="170000"/>
              </a:lnSpc>
            </a:pPr>
            <a:r>
              <a:rPr lang="he-IL" b="1" i="1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 ניתן להגיש הצעות לכל מחוז בנפרד</a:t>
            </a:r>
            <a:endParaRPr lang="en-US" b="1" dirty="0">
              <a:solidFill>
                <a:schemeClr val="accent2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hangingPunct="0">
              <a:lnSpc>
                <a:spcPct val="170000"/>
              </a:lnSpc>
            </a:pPr>
            <a:r>
              <a:rPr lang="he-IL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מציע </a:t>
            </a:r>
            <a:r>
              <a:rPr lang="he-IL" b="1" dirty="0">
                <a:solidFill>
                  <a:schemeClr val="tx1"/>
                </a:solidFill>
                <a:latin typeface="Arial Black" panose="020B0A04020102020204" pitchFamily="34" charset="0"/>
              </a:rPr>
              <a:t>שיקבל את הציון המשוקלל הגבוה ביותר, </a:t>
            </a:r>
            <a:r>
              <a:rPr lang="he-IL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, </a:t>
            </a:r>
            <a:r>
              <a:rPr lang="he-IL" b="1" dirty="0">
                <a:solidFill>
                  <a:schemeClr val="tx1"/>
                </a:solidFill>
                <a:latin typeface="Arial Black" panose="020B0A04020102020204" pitchFamily="34" charset="0"/>
              </a:rPr>
              <a:t>יקבל להפעלה את </a:t>
            </a:r>
            <a:r>
              <a:rPr lang="he-IL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המחוז </a:t>
            </a:r>
            <a:r>
              <a:rPr lang="he-IL" b="1" dirty="0">
                <a:solidFill>
                  <a:schemeClr val="tx1"/>
                </a:solidFill>
                <a:latin typeface="Arial Black" panose="020B0A04020102020204" pitchFamily="34" charset="0"/>
              </a:rPr>
              <a:t>בעל נתח הפעילות הגדול יותר. </a:t>
            </a:r>
            <a:r>
              <a:rPr lang="he-IL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בהנחה </a:t>
            </a:r>
            <a:r>
              <a:rPr lang="he-IL" b="1" dirty="0">
                <a:solidFill>
                  <a:schemeClr val="tx1"/>
                </a:solidFill>
                <a:latin typeface="Arial Black" panose="020B0A04020102020204" pitchFamily="34" charset="0"/>
              </a:rPr>
              <a:t>שהיקפי הפעילות בשני </a:t>
            </a:r>
            <a:r>
              <a:rPr lang="he-IL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מחוזות </a:t>
            </a:r>
            <a:r>
              <a:rPr lang="he-IL" b="1" dirty="0">
                <a:solidFill>
                  <a:schemeClr val="tx1"/>
                </a:solidFill>
                <a:latin typeface="Arial Black" panose="020B0A04020102020204" pitchFamily="34" charset="0"/>
              </a:rPr>
              <a:t>יהיו זהים, תינתן לו האפשרות לבחירת </a:t>
            </a:r>
            <a:r>
              <a:rPr lang="he-IL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המחוז</a:t>
            </a:r>
            <a:endParaRPr lang="en-US" b="1" dirty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pPr marL="0" indent="0" hangingPunct="0">
              <a:lnSpc>
                <a:spcPct val="170000"/>
              </a:lnSpc>
              <a:buNone/>
            </a:pPr>
            <a:endParaRPr lang="en-US" b="1" dirty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pPr>
              <a:lnSpc>
                <a:spcPct val="170000"/>
              </a:lnSpc>
            </a:pPr>
            <a:endParaRPr lang="he-I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932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401736" y="74194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he-IL" sz="4400" b="1" u="sng" dirty="0"/>
              <a:t> </a:t>
            </a:r>
            <a:r>
              <a:rPr lang="he-IL" sz="4400" b="1" u="sng" dirty="0" smtClean="0"/>
              <a:t>מפרט טכני- שעות </a:t>
            </a:r>
            <a:r>
              <a:rPr lang="he-IL" sz="4400" b="1" u="sng" dirty="0"/>
              <a:t>פעילות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993531" y="2573215"/>
            <a:ext cx="10880359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e-IL" sz="2000" b="1" u="sng" dirty="0" smtClean="0"/>
              <a:t>דגשים:</a:t>
            </a:r>
          </a:p>
          <a:p>
            <a:r>
              <a:rPr lang="he-IL" sz="2000" b="1" dirty="0" smtClean="0"/>
              <a:t>תחילת </a:t>
            </a:r>
            <a:r>
              <a:rPr lang="he-IL" sz="2000" b="1" dirty="0"/>
              <a:t>שעת  העבודה באתרים לא תחל לפני </a:t>
            </a:r>
            <a:r>
              <a:rPr lang="he-IL" sz="2000" b="1" dirty="0" smtClean="0"/>
              <a:t>06:30 ולא תאוחר משעה </a:t>
            </a:r>
            <a:r>
              <a:rPr lang="he-IL" sz="2000" b="1" dirty="0"/>
              <a:t>22:00 </a:t>
            </a:r>
            <a:endParaRPr lang="en-US" sz="2000" b="1" dirty="0"/>
          </a:p>
          <a:p>
            <a:r>
              <a:rPr lang="he-IL" sz="2000" b="1" dirty="0" smtClean="0"/>
              <a:t>עובד לא יכול לבצע יותר מ </a:t>
            </a:r>
            <a:r>
              <a:rPr lang="he-IL" sz="2000" b="1" dirty="0"/>
              <a:t>8.5 שעות </a:t>
            </a:r>
            <a:r>
              <a:rPr lang="he-IL" sz="2000" b="1" dirty="0" smtClean="0"/>
              <a:t>ביום (לרבות </a:t>
            </a:r>
            <a:r>
              <a:rPr lang="he-IL" sz="2000" b="1" dirty="0"/>
              <a:t>הפסקה של חצי </a:t>
            </a:r>
            <a:r>
              <a:rPr lang="he-IL" sz="2000" b="1" dirty="0" smtClean="0"/>
              <a:t>שעה) </a:t>
            </a:r>
          </a:p>
          <a:p>
            <a:r>
              <a:rPr lang="he-IL" sz="2000" b="1" dirty="0" smtClean="0"/>
              <a:t>ובימי </a:t>
            </a:r>
            <a:r>
              <a:rPr lang="he-IL" sz="2000" b="1" dirty="0"/>
              <a:t>ו' וערבי חג </a:t>
            </a:r>
            <a:r>
              <a:rPr lang="he-IL" sz="2000" b="1" dirty="0" smtClean="0"/>
              <a:t>לא תחושב הפסקה</a:t>
            </a:r>
          </a:p>
          <a:p>
            <a:r>
              <a:rPr lang="he-IL" sz="2000" b="1" dirty="0" smtClean="0"/>
              <a:t>גודל הצוות נקבע במפרט (בהתאם לניסיון העבר)</a:t>
            </a:r>
          </a:p>
          <a:p>
            <a:r>
              <a:rPr lang="he-IL" sz="2000" b="1" dirty="0" smtClean="0"/>
              <a:t>כלל העובדים מחויבים להחתים כרטיס נוכחות (בשעון </a:t>
            </a:r>
            <a:r>
              <a:rPr lang="he-IL" sz="2000" b="1" dirty="0"/>
              <a:t>נוכחות </a:t>
            </a:r>
            <a:r>
              <a:rPr lang="he-IL" sz="2000" b="1" dirty="0" smtClean="0"/>
              <a:t>שיותקן ע"ח המציע), שעות אלו יהוו בסיס לתשלום</a:t>
            </a:r>
          </a:p>
          <a:p>
            <a:r>
              <a:rPr lang="he-IL" sz="2000" b="1" dirty="0" smtClean="0"/>
              <a:t>צוותי עבודה ייעודים לעבודות תקופתיות</a:t>
            </a:r>
          </a:p>
          <a:p>
            <a:endParaRPr lang="he-IL" sz="2000" b="1" dirty="0" smtClean="0"/>
          </a:p>
        </p:txBody>
      </p:sp>
      <p:graphicFrame>
        <p:nvGraphicFramePr>
          <p:cNvPr id="4" name="טבלה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8810571"/>
              </p:ext>
            </p:extLst>
          </p:nvPr>
        </p:nvGraphicFramePr>
        <p:xfrm>
          <a:off x="923193" y="1134207"/>
          <a:ext cx="10339752" cy="957971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698543">
                  <a:extLst>
                    <a:ext uri="{9D8B030D-6E8A-4147-A177-3AD203B41FA5}">
                      <a16:colId xmlns:a16="http://schemas.microsoft.com/office/drawing/2014/main" val="810212242"/>
                    </a:ext>
                  </a:extLst>
                </a:gridCol>
                <a:gridCol w="2974993">
                  <a:extLst>
                    <a:ext uri="{9D8B030D-6E8A-4147-A177-3AD203B41FA5}">
                      <a16:colId xmlns:a16="http://schemas.microsoft.com/office/drawing/2014/main" val="4035581036"/>
                    </a:ext>
                  </a:extLst>
                </a:gridCol>
                <a:gridCol w="3081278">
                  <a:extLst>
                    <a:ext uri="{9D8B030D-6E8A-4147-A177-3AD203B41FA5}">
                      <a16:colId xmlns:a16="http://schemas.microsoft.com/office/drawing/2014/main" val="1657718396"/>
                    </a:ext>
                  </a:extLst>
                </a:gridCol>
                <a:gridCol w="2584938">
                  <a:extLst>
                    <a:ext uri="{9D8B030D-6E8A-4147-A177-3AD203B41FA5}">
                      <a16:colId xmlns:a16="http://schemas.microsoft.com/office/drawing/2014/main" val="802017278"/>
                    </a:ext>
                  </a:extLst>
                </a:gridCol>
              </a:tblGrid>
              <a:tr h="352278">
                <a:tc>
                  <a:txBody>
                    <a:bodyPr/>
                    <a:lstStyle/>
                    <a:p>
                      <a:pPr rtl="1"/>
                      <a:endParaRPr lang="he-I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2000" dirty="0" smtClean="0"/>
                        <a:t>צוות יום א'-ה'</a:t>
                      </a:r>
                      <a:endParaRPr lang="he-I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2000" dirty="0" smtClean="0"/>
                        <a:t>צוות צהרים/ערב</a:t>
                      </a:r>
                      <a:endParaRPr lang="he-I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2000" dirty="0" smtClean="0"/>
                        <a:t>יום ו' וערבי חג</a:t>
                      </a:r>
                      <a:endParaRPr lang="he-IL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1107401"/>
                  </a:ext>
                </a:extLst>
              </a:tr>
              <a:tr h="561731">
                <a:tc>
                  <a:txBody>
                    <a:bodyPr/>
                    <a:lstStyle/>
                    <a:p>
                      <a:pPr rtl="1"/>
                      <a:r>
                        <a:rPr lang="he-IL" sz="2000" dirty="0" smtClean="0"/>
                        <a:t>שעות פעילות </a:t>
                      </a:r>
                      <a:endParaRPr lang="he-I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2000" dirty="0" smtClean="0"/>
                        <a:t>6:30-16:00 הגעה בהדרגה</a:t>
                      </a:r>
                      <a:endParaRPr lang="he-I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2000" dirty="0" smtClean="0"/>
                        <a:t>16:00-22:00 סיום בהדרגה</a:t>
                      </a:r>
                      <a:endParaRPr lang="he-I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2000" dirty="0" smtClean="0"/>
                        <a:t>7:00-13:30</a:t>
                      </a:r>
                      <a:endParaRPr lang="he-IL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5383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6876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401736" y="74194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he-IL" sz="4400" b="1" u="sng" dirty="0"/>
              <a:t> </a:t>
            </a:r>
            <a:r>
              <a:rPr lang="he-IL" sz="4400" b="1" u="sng" dirty="0" smtClean="0"/>
              <a:t>מפרט טכני- כללי</a:t>
            </a:r>
            <a:endParaRPr lang="he-IL" sz="4400" b="1" u="sng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019907" y="1175237"/>
            <a:ext cx="10691447" cy="467164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he-IL" sz="2000" b="1" dirty="0" smtClean="0"/>
              <a:t>שכר העובד נקבע בהתאם להוראת </a:t>
            </a:r>
            <a:r>
              <a:rPr lang="he-IL" sz="2000" b="1" dirty="0" err="1" smtClean="0"/>
              <a:t>חשכ"ל</a:t>
            </a:r>
            <a:endParaRPr lang="he-IL" sz="2000" b="1" dirty="0" smtClean="0"/>
          </a:p>
          <a:p>
            <a:pPr>
              <a:lnSpc>
                <a:spcPct val="150000"/>
              </a:lnSpc>
            </a:pPr>
            <a:r>
              <a:rPr lang="he-IL" sz="2000" b="1" dirty="0" smtClean="0"/>
              <a:t>המציע מחויב לשמור על זכויות עובדיו – יבוצעו ביקורות</a:t>
            </a:r>
          </a:p>
          <a:p>
            <a:pPr>
              <a:lnSpc>
                <a:spcPct val="150000"/>
              </a:lnSpc>
            </a:pPr>
            <a:r>
              <a:rPr lang="he-IL" sz="2000" b="1" dirty="0" smtClean="0"/>
              <a:t>המציע </a:t>
            </a:r>
            <a:r>
              <a:rPr lang="he-IL" sz="2000" b="1" dirty="0"/>
              <a:t>יהיה אחראי לפנוי הפסולת על פי כל </a:t>
            </a:r>
            <a:r>
              <a:rPr lang="he-IL" sz="2000" b="1" dirty="0" smtClean="0"/>
              <a:t>דין</a:t>
            </a:r>
          </a:p>
          <a:p>
            <a:pPr>
              <a:lnSpc>
                <a:spcPct val="150000"/>
              </a:lnSpc>
            </a:pPr>
            <a:r>
              <a:rPr lang="he-IL" sz="2000" b="1" dirty="0" smtClean="0"/>
              <a:t>המציע ידאג להספקת מדים ויוודא הופעה ולבוש </a:t>
            </a:r>
          </a:p>
          <a:p>
            <a:pPr>
              <a:lnSpc>
                <a:spcPct val="150000"/>
              </a:lnSpc>
            </a:pPr>
            <a:r>
              <a:rPr lang="he-IL" sz="2000" b="1" dirty="0"/>
              <a:t>כלל העובדים נדרשים לאישור בטחוני והצהרת ניגוד עניינים</a:t>
            </a:r>
          </a:p>
          <a:p>
            <a:pPr>
              <a:lnSpc>
                <a:spcPct val="150000"/>
              </a:lnSpc>
            </a:pPr>
            <a:r>
              <a:rPr lang="he-IL" sz="2000" b="1" dirty="0"/>
              <a:t>חומרי ניקיון </a:t>
            </a:r>
            <a:r>
              <a:rPr lang="he-IL" sz="2000" b="1" dirty="0" smtClean="0"/>
              <a:t>, הדברה וכלי עבודה – מתאימים ומתכלים</a:t>
            </a:r>
          </a:p>
          <a:p>
            <a:pPr>
              <a:lnSpc>
                <a:spcPct val="150000"/>
              </a:lnSpc>
            </a:pPr>
            <a:r>
              <a:rPr lang="he-IL" sz="2000" b="1" dirty="0" smtClean="0"/>
              <a:t>ניקיון שוטף, ניקיון עיתי ע"פ ת"ע מוגדרת, ניקיון נקודתי</a:t>
            </a:r>
            <a:endParaRPr lang="he-IL" sz="2000" b="1" dirty="0"/>
          </a:p>
          <a:p>
            <a:pPr>
              <a:lnSpc>
                <a:spcPct val="150000"/>
              </a:lnSpc>
            </a:pPr>
            <a:endParaRPr lang="he-IL" sz="2000" b="1" dirty="0" smtClean="0"/>
          </a:p>
          <a:p>
            <a:pPr>
              <a:lnSpc>
                <a:spcPct val="150000"/>
              </a:lnSpc>
            </a:pPr>
            <a:endParaRPr lang="he-IL" sz="2000" b="1" dirty="0" smtClean="0"/>
          </a:p>
          <a:p>
            <a:pPr>
              <a:lnSpc>
                <a:spcPct val="150000"/>
              </a:lnSpc>
            </a:pPr>
            <a:endParaRPr lang="he-IL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2821809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057010" y="241253"/>
            <a:ext cx="8911687" cy="747490"/>
          </a:xfrm>
        </p:spPr>
        <p:txBody>
          <a:bodyPr>
            <a:normAutofit/>
          </a:bodyPr>
          <a:lstStyle/>
          <a:p>
            <a:pPr algn="ctr"/>
            <a:r>
              <a:rPr lang="en-US" b="1" u="sng" dirty="0" smtClean="0"/>
              <a:t> SLA </a:t>
            </a:r>
            <a:r>
              <a:rPr lang="he-IL" b="1" u="sng" dirty="0" smtClean="0"/>
              <a:t>- אי עמידה בנורמות השרות</a:t>
            </a:r>
            <a:endParaRPr lang="he-IL" b="1" u="sng" dirty="0"/>
          </a:p>
        </p:txBody>
      </p:sp>
      <p:graphicFrame>
        <p:nvGraphicFramePr>
          <p:cNvPr id="4" name="מציין מיקום תוכן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7165775"/>
              </p:ext>
            </p:extLst>
          </p:nvPr>
        </p:nvGraphicFramePr>
        <p:xfrm>
          <a:off x="1705708" y="1001540"/>
          <a:ext cx="9681098" cy="4746655"/>
        </p:xfrm>
        <a:graphic>
          <a:graphicData uri="http://schemas.openxmlformats.org/drawingml/2006/table">
            <a:tbl>
              <a:tblPr rtl="1" firstRow="1" firstCol="1" bandRow="1"/>
              <a:tblGrid>
                <a:gridCol w="5134114">
                  <a:extLst>
                    <a:ext uri="{9D8B030D-6E8A-4147-A177-3AD203B41FA5}">
                      <a16:colId xmlns:a16="http://schemas.microsoft.com/office/drawing/2014/main" val="1970256237"/>
                    </a:ext>
                  </a:extLst>
                </a:gridCol>
                <a:gridCol w="4546984">
                  <a:extLst>
                    <a:ext uri="{9D8B030D-6E8A-4147-A177-3AD203B41FA5}">
                      <a16:colId xmlns:a16="http://schemas.microsoft.com/office/drawing/2014/main" val="1383571050"/>
                    </a:ext>
                  </a:extLst>
                </a:gridCol>
              </a:tblGrid>
              <a:tr h="407174">
                <a:tc>
                  <a:txBody>
                    <a:bodyPr/>
                    <a:lstStyle>
                      <a:lvl1pPr marL="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1pPr>
                      <a:lvl2pPr marL="4572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2pPr>
                      <a:lvl3pPr marL="9144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3pPr>
                      <a:lvl4pPr marL="13716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4pPr>
                      <a:lvl5pPr marL="18288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5pPr>
                      <a:lvl6pPr marL="22860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6pPr>
                      <a:lvl7pPr marL="27432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7pPr>
                      <a:lvl8pPr marL="32004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8pPr>
                      <a:lvl9pPr marL="36576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9pPr>
                    </a:lstStyle>
                    <a:p>
                      <a:pPr marL="84455" algn="ctr" rtl="1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he-IL" sz="1800" b="1" dirty="0">
                          <a:effectLst/>
                        </a:rPr>
                        <a:t>אירוע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78" marR="49178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>
                      <a:lvl1pPr marL="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1pPr>
                      <a:lvl2pPr marL="4572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2pPr>
                      <a:lvl3pPr marL="9144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3pPr>
                      <a:lvl4pPr marL="13716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4pPr>
                      <a:lvl5pPr marL="18288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5pPr>
                      <a:lvl6pPr marL="22860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6pPr>
                      <a:lvl7pPr marL="27432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7pPr>
                      <a:lvl8pPr marL="32004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8pPr>
                      <a:lvl9pPr marL="36576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9pPr>
                    </a:lstStyle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e-IL" sz="1800" b="1" dirty="0">
                          <a:effectLst/>
                        </a:rPr>
                        <a:t>פיצוי מוסכם בש"ח לא כולל מע"מ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78" marR="49178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2235296"/>
                  </a:ext>
                </a:extLst>
              </a:tr>
              <a:tr h="407174">
                <a:tc>
                  <a:txBody>
                    <a:bodyPr/>
                    <a:lstStyle>
                      <a:lvl1pPr marL="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1pPr>
                      <a:lvl2pPr marL="4572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2pPr>
                      <a:lvl3pPr marL="9144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3pPr>
                      <a:lvl4pPr marL="13716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4pPr>
                      <a:lvl5pPr marL="18288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5pPr>
                      <a:lvl6pPr marL="22860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6pPr>
                      <a:lvl7pPr marL="27432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7pPr>
                      <a:lvl8pPr marL="32004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8pPr>
                      <a:lvl9pPr marL="36576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9pPr>
                    </a:lstStyle>
                    <a:p>
                      <a:pPr marL="457200" algn="r" rtl="1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he-IL" sz="1400" b="0" dirty="0">
                          <a:solidFill>
                            <a:schemeClr val="tx1"/>
                          </a:solidFill>
                          <a:effectLst/>
                        </a:rPr>
                        <a:t>אי הופעת כמות העובדים המוגדרת במכרז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78" marR="49178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2000">
                          <a:schemeClr val="accent1">
                            <a:lumMod val="45000"/>
                            <a:lumOff val="55000"/>
                          </a:schemeClr>
                        </a:gs>
                        <a:gs pos="89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1pPr>
                      <a:lvl2pPr marL="4572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2pPr>
                      <a:lvl3pPr marL="9144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3pPr>
                      <a:lvl4pPr marL="13716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4pPr>
                      <a:lvl5pPr marL="18288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5pPr>
                      <a:lvl6pPr marL="22860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6pPr>
                      <a:lvl7pPr marL="27432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7pPr>
                      <a:lvl8pPr marL="32004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8pPr>
                      <a:lvl9pPr marL="36576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9pPr>
                    </a:lstStyle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e-IL" sz="1400" b="0">
                          <a:effectLst/>
                        </a:rPr>
                        <a:t>300 ₪ ליום לעובדו-500 ₪  ליום לאחראי ניקיון</a:t>
                      </a:r>
                      <a:endParaRPr lang="en-US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78" marR="49178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2000">
                          <a:schemeClr val="accent1">
                            <a:lumMod val="45000"/>
                            <a:lumOff val="55000"/>
                          </a:schemeClr>
                        </a:gs>
                        <a:gs pos="89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402894195"/>
                  </a:ext>
                </a:extLst>
              </a:tr>
              <a:tr h="276045">
                <a:tc>
                  <a:txBody>
                    <a:bodyPr/>
                    <a:lstStyle>
                      <a:lvl1pPr marL="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1pPr>
                      <a:lvl2pPr marL="4572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2pPr>
                      <a:lvl3pPr marL="9144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3pPr>
                      <a:lvl4pPr marL="13716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4pPr>
                      <a:lvl5pPr marL="18288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5pPr>
                      <a:lvl6pPr marL="22860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6pPr>
                      <a:lvl7pPr marL="27432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7pPr>
                      <a:lvl8pPr marL="32004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8pPr>
                      <a:lvl9pPr marL="36576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9pPr>
                    </a:lstStyle>
                    <a:p>
                      <a:pPr marL="457200" algn="r" rtl="1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he-IL" sz="1400" b="0" dirty="0">
                          <a:solidFill>
                            <a:schemeClr val="tx1"/>
                          </a:solidFill>
                          <a:effectLst/>
                        </a:rPr>
                        <a:t>אי שביעות רצון מרמת הניקיון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78" marR="49178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2000">
                          <a:schemeClr val="accent1">
                            <a:lumMod val="45000"/>
                            <a:lumOff val="55000"/>
                          </a:schemeClr>
                        </a:gs>
                        <a:gs pos="89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1pPr>
                      <a:lvl2pPr marL="4572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2pPr>
                      <a:lvl3pPr marL="9144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3pPr>
                      <a:lvl4pPr marL="13716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4pPr>
                      <a:lvl5pPr marL="18288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5pPr>
                      <a:lvl6pPr marL="22860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6pPr>
                      <a:lvl7pPr marL="27432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7pPr>
                      <a:lvl8pPr marL="32004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8pPr>
                      <a:lvl9pPr marL="36576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9pPr>
                    </a:lstStyle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e-IL" sz="1400" b="0" dirty="0">
                          <a:effectLst/>
                        </a:rPr>
                        <a:t>300 </a:t>
                      </a:r>
                      <a:r>
                        <a:rPr lang="he-IL" sz="1400" b="0" dirty="0" smtClean="0">
                          <a:effectLst/>
                        </a:rPr>
                        <a:t>₪  </a:t>
                      </a:r>
                      <a:r>
                        <a:rPr lang="he-IL" sz="1400" b="0" dirty="0">
                          <a:effectLst/>
                        </a:rPr>
                        <a:t>ליום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78" marR="49178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2000">
                          <a:schemeClr val="accent1">
                            <a:lumMod val="45000"/>
                            <a:lumOff val="55000"/>
                          </a:schemeClr>
                        </a:gs>
                        <a:gs pos="89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901697865"/>
                  </a:ext>
                </a:extLst>
              </a:tr>
              <a:tr h="407174">
                <a:tc>
                  <a:txBody>
                    <a:bodyPr/>
                    <a:lstStyle>
                      <a:lvl1pPr marL="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1pPr>
                      <a:lvl2pPr marL="4572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2pPr>
                      <a:lvl3pPr marL="9144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3pPr>
                      <a:lvl4pPr marL="13716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4pPr>
                      <a:lvl5pPr marL="18288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5pPr>
                      <a:lvl6pPr marL="22860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6pPr>
                      <a:lvl7pPr marL="27432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7pPr>
                      <a:lvl8pPr marL="32004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8pPr>
                      <a:lvl9pPr marL="36576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9pPr>
                    </a:lstStyle>
                    <a:p>
                      <a:pPr marL="457200" algn="r" rtl="1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he-IL" sz="1400" b="0" dirty="0">
                          <a:solidFill>
                            <a:schemeClr val="tx1"/>
                          </a:solidFill>
                          <a:effectLst/>
                        </a:rPr>
                        <a:t>אי היענות להודעה על מפגע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78" marR="49178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2000">
                          <a:schemeClr val="accent1">
                            <a:lumMod val="45000"/>
                            <a:lumOff val="55000"/>
                          </a:schemeClr>
                        </a:gs>
                        <a:gs pos="89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1pPr>
                      <a:lvl2pPr marL="4572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2pPr>
                      <a:lvl3pPr marL="9144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3pPr>
                      <a:lvl4pPr marL="13716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4pPr>
                      <a:lvl5pPr marL="18288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5pPr>
                      <a:lvl6pPr marL="22860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6pPr>
                      <a:lvl7pPr marL="27432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7pPr>
                      <a:lvl8pPr marL="32004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8pPr>
                      <a:lvl9pPr marL="36576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9pPr>
                    </a:lstStyle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e-IL" sz="1400" b="0" dirty="0">
                          <a:effectLst/>
                        </a:rPr>
                        <a:t>500 ₪ לכל חצי שעה של פיגור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78" marR="49178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2000">
                          <a:schemeClr val="accent1">
                            <a:lumMod val="45000"/>
                            <a:lumOff val="55000"/>
                          </a:schemeClr>
                        </a:gs>
                        <a:gs pos="89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886024414"/>
                  </a:ext>
                </a:extLst>
              </a:tr>
              <a:tr h="278791">
                <a:tc>
                  <a:txBody>
                    <a:bodyPr/>
                    <a:lstStyle>
                      <a:lvl1pPr marL="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1pPr>
                      <a:lvl2pPr marL="4572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2pPr>
                      <a:lvl3pPr marL="9144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3pPr>
                      <a:lvl4pPr marL="13716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4pPr>
                      <a:lvl5pPr marL="18288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5pPr>
                      <a:lvl6pPr marL="22860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6pPr>
                      <a:lvl7pPr marL="27432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7pPr>
                      <a:lvl8pPr marL="32004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8pPr>
                      <a:lvl9pPr marL="36576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9pPr>
                    </a:lstStyle>
                    <a:p>
                      <a:pPr marL="457200" algn="r" rtl="1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he-IL" sz="1400" b="0" dirty="0">
                          <a:solidFill>
                            <a:schemeClr val="tx1"/>
                          </a:solidFill>
                          <a:effectLst/>
                        </a:rPr>
                        <a:t>שימוש בחומרים בלתי מאושרים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78" marR="49178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2000">
                          <a:schemeClr val="accent1">
                            <a:lumMod val="45000"/>
                            <a:lumOff val="55000"/>
                          </a:schemeClr>
                        </a:gs>
                        <a:gs pos="89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1pPr>
                      <a:lvl2pPr marL="4572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2pPr>
                      <a:lvl3pPr marL="9144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3pPr>
                      <a:lvl4pPr marL="13716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4pPr>
                      <a:lvl5pPr marL="18288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5pPr>
                      <a:lvl6pPr marL="22860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6pPr>
                      <a:lvl7pPr marL="27432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7pPr>
                      <a:lvl8pPr marL="32004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8pPr>
                      <a:lvl9pPr marL="36576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9pPr>
                    </a:lstStyle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e-IL" sz="1400" b="0" dirty="0">
                          <a:effectLst/>
                        </a:rPr>
                        <a:t>500 ₪ ליום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78" marR="49178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2000">
                          <a:schemeClr val="accent1">
                            <a:lumMod val="45000"/>
                            <a:lumOff val="55000"/>
                          </a:schemeClr>
                        </a:gs>
                        <a:gs pos="89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4068604360"/>
                  </a:ext>
                </a:extLst>
              </a:tr>
              <a:tr h="407174">
                <a:tc>
                  <a:txBody>
                    <a:bodyPr/>
                    <a:lstStyle>
                      <a:lvl1pPr marL="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1pPr>
                      <a:lvl2pPr marL="4572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2pPr>
                      <a:lvl3pPr marL="9144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3pPr>
                      <a:lvl4pPr marL="13716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4pPr>
                      <a:lvl5pPr marL="18288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5pPr>
                      <a:lvl6pPr marL="22860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6pPr>
                      <a:lvl7pPr marL="27432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7pPr>
                      <a:lvl8pPr marL="32004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8pPr>
                      <a:lvl9pPr marL="36576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9pPr>
                    </a:lstStyle>
                    <a:p>
                      <a:pPr marL="457200" algn="r" rtl="1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he-IL" sz="1400" b="0" dirty="0">
                          <a:solidFill>
                            <a:schemeClr val="tx1"/>
                          </a:solidFill>
                          <a:effectLst/>
                        </a:rPr>
                        <a:t>אי הופעה בביגוד אחיד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78" marR="49178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2000">
                          <a:schemeClr val="accent1">
                            <a:lumMod val="45000"/>
                            <a:lumOff val="55000"/>
                          </a:schemeClr>
                        </a:gs>
                        <a:gs pos="89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1pPr>
                      <a:lvl2pPr marL="4572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2pPr>
                      <a:lvl3pPr marL="9144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3pPr>
                      <a:lvl4pPr marL="13716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4pPr>
                      <a:lvl5pPr marL="18288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5pPr>
                      <a:lvl6pPr marL="22860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6pPr>
                      <a:lvl7pPr marL="27432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7pPr>
                      <a:lvl8pPr marL="32004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8pPr>
                      <a:lvl9pPr marL="36576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9pPr>
                    </a:lstStyle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e-IL" sz="1400" b="0" dirty="0">
                          <a:effectLst/>
                        </a:rPr>
                        <a:t>100 ₪ לכל עובד לכל יום עבודה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78" marR="49178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2000">
                          <a:schemeClr val="accent1">
                            <a:lumMod val="45000"/>
                            <a:lumOff val="55000"/>
                          </a:schemeClr>
                        </a:gs>
                        <a:gs pos="89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607238546"/>
                  </a:ext>
                </a:extLst>
              </a:tr>
              <a:tr h="283339">
                <a:tc>
                  <a:txBody>
                    <a:bodyPr/>
                    <a:lstStyle>
                      <a:lvl1pPr marL="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1pPr>
                      <a:lvl2pPr marL="4572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2pPr>
                      <a:lvl3pPr marL="9144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3pPr>
                      <a:lvl4pPr marL="13716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4pPr>
                      <a:lvl5pPr marL="18288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5pPr>
                      <a:lvl6pPr marL="22860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6pPr>
                      <a:lvl7pPr marL="27432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7pPr>
                      <a:lvl8pPr marL="32004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8pPr>
                      <a:lvl9pPr marL="36576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9pPr>
                    </a:lstStyle>
                    <a:p>
                      <a:pPr marL="457200" algn="r" rtl="1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he-IL" sz="1400" b="0" dirty="0">
                          <a:solidFill>
                            <a:schemeClr val="tx1"/>
                          </a:solidFill>
                          <a:effectLst/>
                        </a:rPr>
                        <a:t>אי אספקת חומרים מתכלים כנדרש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78" marR="49178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2000">
                          <a:schemeClr val="accent1">
                            <a:lumMod val="45000"/>
                            <a:lumOff val="55000"/>
                          </a:schemeClr>
                        </a:gs>
                        <a:gs pos="89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1pPr>
                      <a:lvl2pPr marL="4572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2pPr>
                      <a:lvl3pPr marL="9144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3pPr>
                      <a:lvl4pPr marL="13716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4pPr>
                      <a:lvl5pPr marL="18288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5pPr>
                      <a:lvl6pPr marL="22860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6pPr>
                      <a:lvl7pPr marL="27432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7pPr>
                      <a:lvl8pPr marL="32004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8pPr>
                      <a:lvl9pPr marL="36576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9pPr>
                    </a:lstStyle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e-IL" sz="1400" b="0" dirty="0">
                          <a:effectLst/>
                        </a:rPr>
                        <a:t>500 ₪ לכל יום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78" marR="49178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2000">
                          <a:schemeClr val="accent1">
                            <a:lumMod val="45000"/>
                            <a:lumOff val="55000"/>
                          </a:schemeClr>
                        </a:gs>
                        <a:gs pos="89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199400018"/>
                  </a:ext>
                </a:extLst>
              </a:tr>
              <a:tr h="276045">
                <a:tc>
                  <a:txBody>
                    <a:bodyPr/>
                    <a:lstStyle>
                      <a:lvl1pPr marL="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1pPr>
                      <a:lvl2pPr marL="4572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2pPr>
                      <a:lvl3pPr marL="9144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3pPr>
                      <a:lvl4pPr marL="13716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4pPr>
                      <a:lvl5pPr marL="18288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5pPr>
                      <a:lvl6pPr marL="22860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6pPr>
                      <a:lvl7pPr marL="27432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7pPr>
                      <a:lvl8pPr marL="32004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8pPr>
                      <a:lvl9pPr marL="36576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9pPr>
                    </a:lstStyle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e-IL" sz="1400" b="0" dirty="0">
                          <a:solidFill>
                            <a:schemeClr val="tx1"/>
                          </a:solidFill>
                          <a:effectLst/>
                        </a:rPr>
                        <a:t>אי אספקת חומרים מתכלים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78" marR="49178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2000">
                          <a:schemeClr val="accent1">
                            <a:lumMod val="45000"/>
                            <a:lumOff val="55000"/>
                          </a:schemeClr>
                        </a:gs>
                        <a:gs pos="89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1pPr>
                      <a:lvl2pPr marL="4572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2pPr>
                      <a:lvl3pPr marL="9144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3pPr>
                      <a:lvl4pPr marL="13716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4pPr>
                      <a:lvl5pPr marL="18288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5pPr>
                      <a:lvl6pPr marL="22860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6pPr>
                      <a:lvl7pPr marL="27432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7pPr>
                      <a:lvl8pPr marL="32004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8pPr>
                      <a:lvl9pPr marL="36576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9pPr>
                    </a:lstStyle>
                    <a:p>
                      <a:pPr algn="r" rtl="1" fontAlgn="auto" hangingPunct="1">
                        <a:spcAft>
                          <a:spcPts val="1000"/>
                        </a:spcAft>
                      </a:pPr>
                      <a:r>
                        <a:rPr lang="he-IL" sz="1400" b="0" dirty="0" smtClean="0">
                          <a:effectLst/>
                        </a:rPr>
                        <a:t>         500  </a:t>
                      </a:r>
                      <a:r>
                        <a:rPr lang="he-IL" sz="1400" b="0" dirty="0">
                          <a:effectLst/>
                        </a:rPr>
                        <a:t>₪ ליום.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avid Backslanted"/>
                      </a:endParaRPr>
                    </a:p>
                  </a:txBody>
                  <a:tcPr marL="49178" marR="49178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2000">
                          <a:schemeClr val="accent1">
                            <a:lumMod val="45000"/>
                            <a:lumOff val="55000"/>
                          </a:schemeClr>
                        </a:gs>
                        <a:gs pos="89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393903864"/>
                  </a:ext>
                </a:extLst>
              </a:tr>
              <a:tr h="407174">
                <a:tc>
                  <a:txBody>
                    <a:bodyPr/>
                    <a:lstStyle>
                      <a:lvl1pPr marL="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1pPr>
                      <a:lvl2pPr marL="4572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2pPr>
                      <a:lvl3pPr marL="9144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3pPr>
                      <a:lvl4pPr marL="13716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4pPr>
                      <a:lvl5pPr marL="18288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5pPr>
                      <a:lvl6pPr marL="22860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6pPr>
                      <a:lvl7pPr marL="27432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7pPr>
                      <a:lvl8pPr marL="32004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8pPr>
                      <a:lvl9pPr marL="36576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9pPr>
                    </a:lstStyle>
                    <a:p>
                      <a:pPr marL="457200" algn="r" rtl="1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he-IL" sz="1400" b="0" dirty="0">
                          <a:solidFill>
                            <a:schemeClr val="tx1"/>
                          </a:solidFill>
                          <a:effectLst/>
                        </a:rPr>
                        <a:t>אי אספקה כלי עבודה לרבות רכב למנהל מערך ניקיון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78" marR="49178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2000">
                          <a:schemeClr val="accent1">
                            <a:lumMod val="45000"/>
                            <a:lumOff val="55000"/>
                          </a:schemeClr>
                        </a:gs>
                        <a:gs pos="89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1pPr>
                      <a:lvl2pPr marL="4572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2pPr>
                      <a:lvl3pPr marL="9144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3pPr>
                      <a:lvl4pPr marL="13716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4pPr>
                      <a:lvl5pPr marL="18288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5pPr>
                      <a:lvl6pPr marL="22860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6pPr>
                      <a:lvl7pPr marL="27432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7pPr>
                      <a:lvl8pPr marL="32004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8pPr>
                      <a:lvl9pPr marL="36576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9pPr>
                    </a:lstStyle>
                    <a:p>
                      <a:pPr marL="457200" algn="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0" dirty="0">
                          <a:effectLst/>
                        </a:rPr>
                        <a:t>  </a:t>
                      </a:r>
                      <a:r>
                        <a:rPr lang="he-IL" sz="1400" b="0" dirty="0">
                          <a:effectLst/>
                        </a:rPr>
                        <a:t> </a:t>
                      </a:r>
                      <a:r>
                        <a:rPr lang="he-IL" sz="1400" b="0" dirty="0" smtClean="0">
                          <a:effectLst/>
                        </a:rPr>
                        <a:t>         500 ₪ ליום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78" marR="49178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2000">
                          <a:schemeClr val="accent1">
                            <a:lumMod val="45000"/>
                            <a:lumOff val="55000"/>
                          </a:schemeClr>
                        </a:gs>
                        <a:gs pos="89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832917529"/>
                  </a:ext>
                </a:extLst>
              </a:tr>
              <a:tr h="578632">
                <a:tc>
                  <a:txBody>
                    <a:bodyPr/>
                    <a:lstStyle>
                      <a:lvl1pPr marL="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1pPr>
                      <a:lvl2pPr marL="4572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2pPr>
                      <a:lvl3pPr marL="9144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3pPr>
                      <a:lvl4pPr marL="13716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4pPr>
                      <a:lvl5pPr marL="18288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5pPr>
                      <a:lvl6pPr marL="22860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6pPr>
                      <a:lvl7pPr marL="27432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7pPr>
                      <a:lvl8pPr marL="32004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8pPr>
                      <a:lvl9pPr marL="36576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9pPr>
                    </a:lstStyle>
                    <a:p>
                      <a:pPr marL="457200" algn="r" rtl="1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he-IL" sz="1400" b="0" dirty="0">
                          <a:solidFill>
                            <a:schemeClr val="tx1"/>
                          </a:solidFill>
                          <a:effectLst/>
                        </a:rPr>
                        <a:t>אי תשלום שכר לעובדים על פי הדין או תשלום שלא במועד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78" marR="49178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2000">
                          <a:schemeClr val="accent1">
                            <a:lumMod val="45000"/>
                            <a:lumOff val="55000"/>
                          </a:schemeClr>
                        </a:gs>
                        <a:gs pos="89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1pPr>
                      <a:lvl2pPr marL="4572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2pPr>
                      <a:lvl3pPr marL="9144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3pPr>
                      <a:lvl4pPr marL="13716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4pPr>
                      <a:lvl5pPr marL="18288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5pPr>
                      <a:lvl6pPr marL="22860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6pPr>
                      <a:lvl7pPr marL="27432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7pPr>
                      <a:lvl8pPr marL="32004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8pPr>
                      <a:lvl9pPr marL="36576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9pPr>
                    </a:lstStyle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e-IL" sz="1400" b="0" dirty="0">
                          <a:effectLst/>
                        </a:rPr>
                        <a:t>קנס של פי 5 מגובה התשלומים שלא שולמו או ששולמו שלא במועדם. זאת בנוסף לתשלומים שישלם </a:t>
                      </a:r>
                      <a:r>
                        <a:rPr lang="he-IL" sz="1400" b="0" dirty="0" smtClean="0">
                          <a:effectLst/>
                        </a:rPr>
                        <a:t>לעובדים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78" marR="49178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2000">
                          <a:schemeClr val="accent1">
                            <a:lumMod val="45000"/>
                            <a:lumOff val="55000"/>
                          </a:schemeClr>
                        </a:gs>
                        <a:gs pos="89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029436462"/>
                  </a:ext>
                </a:extLst>
              </a:tr>
              <a:tr h="407174">
                <a:tc>
                  <a:txBody>
                    <a:bodyPr/>
                    <a:lstStyle>
                      <a:lvl1pPr marL="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1pPr>
                      <a:lvl2pPr marL="4572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2pPr>
                      <a:lvl3pPr marL="9144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3pPr>
                      <a:lvl4pPr marL="13716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4pPr>
                      <a:lvl5pPr marL="18288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5pPr>
                      <a:lvl6pPr marL="22860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6pPr>
                      <a:lvl7pPr marL="27432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7pPr>
                      <a:lvl8pPr marL="32004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8pPr>
                      <a:lvl9pPr marL="36576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9pPr>
                    </a:lstStyle>
                    <a:p>
                      <a:pPr marL="457200" algn="r" rtl="1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he-IL" sz="1400" b="0" dirty="0">
                          <a:solidFill>
                            <a:schemeClr val="tx1"/>
                          </a:solidFill>
                          <a:effectLst/>
                        </a:rPr>
                        <a:t>איחור בהגשת חשבונית בהתאם לחוק המע"מ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78" marR="49178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2000">
                          <a:schemeClr val="accent1">
                            <a:lumMod val="45000"/>
                            <a:lumOff val="55000"/>
                          </a:schemeClr>
                        </a:gs>
                        <a:gs pos="89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1pPr>
                      <a:lvl2pPr marL="4572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2pPr>
                      <a:lvl3pPr marL="9144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3pPr>
                      <a:lvl4pPr marL="13716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4pPr>
                      <a:lvl5pPr marL="18288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5pPr>
                      <a:lvl6pPr marL="22860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6pPr>
                      <a:lvl7pPr marL="27432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7pPr>
                      <a:lvl8pPr marL="32004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8pPr>
                      <a:lvl9pPr marL="3657600" algn="r" defTabSz="457200" rtl="1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9pPr>
                    </a:lstStyle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e-IL" sz="1400" b="0" dirty="0">
                          <a:effectLst/>
                        </a:rPr>
                        <a:t>50 ₪ על כל יום איחור בהגשת חשבונית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78" marR="49178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2000">
                          <a:schemeClr val="accent1">
                            <a:lumMod val="45000"/>
                            <a:lumOff val="55000"/>
                          </a:schemeClr>
                        </a:gs>
                        <a:gs pos="89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177961757"/>
                  </a:ext>
                </a:extLst>
              </a:tr>
              <a:tr h="610759">
                <a:tc gridSpan="2">
                  <a:txBody>
                    <a:bodyPr/>
                    <a:lstStyle>
                      <a:lvl1pPr marL="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1pPr>
                      <a:lvl2pPr marL="4572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2pPr>
                      <a:lvl3pPr marL="9144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3pPr>
                      <a:lvl4pPr marL="13716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4pPr>
                      <a:lvl5pPr marL="18288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5pPr>
                      <a:lvl6pPr marL="22860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6pPr>
                      <a:lvl7pPr marL="27432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7pPr>
                      <a:lvl8pPr marL="32004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8pPr>
                      <a:lvl9pPr marL="3657600" algn="r" defTabSz="457200" rtl="1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Garamond" panose="02020404030301010803"/>
                          <a:ea typeface="Arial"/>
                          <a:cs typeface="Arial"/>
                        </a:defRPr>
                      </a:lvl9pPr>
                    </a:lstStyle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e-IL" sz="1400" b="0" dirty="0">
                          <a:solidFill>
                            <a:schemeClr val="tx1"/>
                          </a:solidFill>
                          <a:effectLst/>
                        </a:rPr>
                        <a:t>לתשומת לב הספק הזוכה, כל הפרה של אחד מהסעיפים המצוינים בנספח ג' 1 למכרז ("תצהיר חומרים ירוקים") תגרור בעקבותיה קנס בסך של 2,000 ₪ וכל הפרה נוספת תגרור כפל קנס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9178" marR="49178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2000">
                          <a:schemeClr val="accent1">
                            <a:lumMod val="45000"/>
                            <a:lumOff val="55000"/>
                          </a:schemeClr>
                        </a:gs>
                        <a:gs pos="89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8132338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625388" y="6013938"/>
            <a:ext cx="451045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he-IL" b="1" dirty="0" smtClean="0">
                <a:solidFill>
                  <a:srgbClr val="FF0000"/>
                </a:solidFill>
              </a:rPr>
              <a:t>* יבוצע פיקוח ואכיפה </a:t>
            </a:r>
            <a:endParaRPr lang="he-IL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683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4597209" y="173754"/>
            <a:ext cx="9004663" cy="706437"/>
          </a:xfrm>
        </p:spPr>
        <p:txBody>
          <a:bodyPr>
            <a:normAutofit fontScale="90000"/>
          </a:bodyPr>
          <a:lstStyle/>
          <a:p>
            <a:pPr algn="l"/>
            <a:r>
              <a:rPr lang="he-IL" b="1" u="sng" dirty="0" smtClean="0"/>
              <a:t>מחוז חיפה</a:t>
            </a:r>
            <a:endParaRPr lang="he-IL" b="1" u="sng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47471" y="5027101"/>
            <a:ext cx="4894217" cy="849450"/>
          </a:xfrm>
        </p:spPr>
        <p:txBody>
          <a:bodyPr>
            <a:normAutofit/>
          </a:bodyPr>
          <a:lstStyle/>
          <a:p>
            <a:pPr algn="ctr"/>
            <a:r>
              <a:rPr lang="he-IL" b="1" u="sng" dirty="0" smtClean="0">
                <a:solidFill>
                  <a:schemeClr val="tx1"/>
                </a:solidFill>
              </a:rPr>
              <a:t>היכל המשפט חיפה</a:t>
            </a:r>
          </a:p>
          <a:p>
            <a:pPr algn="ctr"/>
            <a:r>
              <a:rPr lang="he-IL" dirty="0" smtClean="0">
                <a:solidFill>
                  <a:schemeClr val="tx1"/>
                </a:solidFill>
              </a:rPr>
              <a:t>59,000 מ"ר ברוטו</a:t>
            </a:r>
            <a:endParaRPr lang="he-IL" dirty="0">
              <a:solidFill>
                <a:schemeClr val="tx1"/>
              </a:solidFill>
            </a:endParaRPr>
          </a:p>
        </p:txBody>
      </p:sp>
      <p:pic>
        <p:nvPicPr>
          <p:cNvPr id="5" name="תמונה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22"/>
          <a:stretch/>
        </p:blipFill>
        <p:spPr>
          <a:xfrm>
            <a:off x="1230924" y="1362500"/>
            <a:ext cx="5547946" cy="3377781"/>
          </a:xfrm>
          <a:prstGeom prst="rect">
            <a:avLst/>
          </a:prstGeom>
          <a:ln w="50800">
            <a:solidFill>
              <a:srgbClr val="FFC000"/>
            </a:solidFill>
          </a:ln>
        </p:spPr>
      </p:pic>
      <p:pic>
        <p:nvPicPr>
          <p:cNvPr id="7" name="תמונה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69"/>
          <a:stretch/>
        </p:blipFill>
        <p:spPr>
          <a:xfrm>
            <a:off x="8929870" y="1362500"/>
            <a:ext cx="2104474" cy="3446544"/>
          </a:xfrm>
          <a:prstGeom prst="rect">
            <a:avLst/>
          </a:prstGeom>
          <a:ln w="50800">
            <a:solidFill>
              <a:srgbClr val="FFC00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8929870" y="5027101"/>
            <a:ext cx="2244524" cy="80534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indent="0" algn="ctr" rtl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b="1" u="sng"/>
            </a:lvl1pPr>
            <a:lvl2pPr indent="0" algn="ctr" rtl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indent="0" algn="ctr" rtl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indent="0" algn="ctr" rtl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indent="0" algn="ctr" rtl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indent="0" algn="ctr" rtl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indent="0" algn="ctr" rtl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indent="0" algn="ctr" rtl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indent="0" algn="ctr" rtl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dirty="0"/>
              <a:t>בית משפט השלום עכו</a:t>
            </a:r>
          </a:p>
          <a:p>
            <a:r>
              <a:rPr lang="he-IL" b="0" u="none" dirty="0"/>
              <a:t> 4,600 מ"ר ברוטו</a:t>
            </a:r>
          </a:p>
        </p:txBody>
      </p:sp>
    </p:spTree>
    <p:extLst>
      <p:ext uri="{BB962C8B-B14F-4D97-AF65-F5344CB8AC3E}">
        <p14:creationId xmlns:p14="http://schemas.microsoft.com/office/powerpoint/2010/main" val="87451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628094" y="281210"/>
            <a:ext cx="8911687" cy="1280890"/>
          </a:xfrm>
        </p:spPr>
        <p:txBody>
          <a:bodyPr/>
          <a:lstStyle/>
          <a:p>
            <a:pPr algn="ctr"/>
            <a:r>
              <a:rPr lang="he-IL" b="1" u="sng" dirty="0" smtClean="0"/>
              <a:t>היכל המשפט חיפה  - נתונים כמותיים</a:t>
            </a:r>
            <a:endParaRPr lang="he-IL" b="1" u="sng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6937132" y="1307123"/>
            <a:ext cx="4316028" cy="5076092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he-IL" dirty="0" smtClean="0"/>
              <a:t>אולמות משפטים - 88</a:t>
            </a:r>
          </a:p>
          <a:p>
            <a:r>
              <a:rPr lang="he-IL" dirty="0" smtClean="0"/>
              <a:t>לשכות שופטים - 105</a:t>
            </a:r>
          </a:p>
          <a:p>
            <a:r>
              <a:rPr lang="he-IL" dirty="0" smtClean="0"/>
              <a:t>מקומות חניה מקורה - 150</a:t>
            </a:r>
          </a:p>
          <a:p>
            <a:r>
              <a:rPr lang="he-IL" dirty="0" smtClean="0"/>
              <a:t>תאי מעצר - 14  </a:t>
            </a:r>
          </a:p>
          <a:p>
            <a:r>
              <a:rPr lang="he-IL" dirty="0" smtClean="0"/>
              <a:t>תאי שירותים - 251</a:t>
            </a:r>
          </a:p>
          <a:p>
            <a:r>
              <a:rPr lang="he-IL" dirty="0" smtClean="0"/>
              <a:t>חדרי מטבחון – 77</a:t>
            </a:r>
          </a:p>
          <a:p>
            <a:r>
              <a:rPr lang="he-IL" dirty="0" smtClean="0"/>
              <a:t>תאי מקלחות - 8 </a:t>
            </a:r>
          </a:p>
          <a:p>
            <a:pPr marL="0" indent="0">
              <a:buNone/>
            </a:pPr>
            <a:r>
              <a:rPr lang="he-IL" b="1" u="sng" dirty="0"/>
              <a:t>היכל המשפט חיפה </a:t>
            </a:r>
          </a:p>
          <a:p>
            <a:r>
              <a:rPr lang="he-IL" dirty="0"/>
              <a:t>כ-660 שופטים ועובדים לרבות עובדי קבלן</a:t>
            </a:r>
          </a:p>
          <a:p>
            <a:r>
              <a:rPr lang="he-IL" dirty="0"/>
              <a:t>עד 2,500 מבקרים ביום </a:t>
            </a:r>
          </a:p>
          <a:p>
            <a:endParaRPr lang="he-IL" dirty="0" smtClean="0"/>
          </a:p>
          <a:p>
            <a:pPr marL="0" indent="0">
              <a:buNone/>
            </a:pPr>
            <a:endParaRPr lang="he-IL" dirty="0" smtClean="0"/>
          </a:p>
          <a:p>
            <a:endParaRPr lang="he-IL" dirty="0"/>
          </a:p>
        </p:txBody>
      </p:sp>
      <p:sp>
        <p:nvSpPr>
          <p:cNvPr id="5" name="TextBox 4"/>
          <p:cNvSpPr txBox="1"/>
          <p:nvPr/>
        </p:nvSpPr>
        <p:spPr>
          <a:xfrm>
            <a:off x="2628094" y="1484128"/>
            <a:ext cx="3371344" cy="4401205"/>
          </a:xfrm>
          <a:prstGeom prst="rect">
            <a:avLst/>
          </a:prstGeom>
          <a:noFill/>
          <a:ln w="34925">
            <a:solidFill>
              <a:srgbClr val="FFC000"/>
            </a:solidFill>
          </a:ln>
        </p:spPr>
        <p:txBody>
          <a:bodyPr wrap="square" rtlCol="1">
            <a:spAutoFit/>
          </a:bodyPr>
          <a:lstStyle/>
          <a:p>
            <a:pPr algn="r">
              <a:lnSpc>
                <a:spcPct val="200000"/>
              </a:lnSpc>
            </a:pPr>
            <a:r>
              <a:rPr lang="he-IL" sz="1400" dirty="0" smtClean="0"/>
              <a:t>ריצוף אבן חוץ – 4,300 מ"ר</a:t>
            </a:r>
          </a:p>
          <a:p>
            <a:pPr algn="r">
              <a:lnSpc>
                <a:spcPct val="200000"/>
              </a:lnSpc>
            </a:pPr>
            <a:r>
              <a:rPr lang="he-IL" sz="1400" dirty="0" smtClean="0"/>
              <a:t>ריצוף </a:t>
            </a:r>
            <a:r>
              <a:rPr lang="he-IL" sz="1400" dirty="0" err="1" smtClean="0"/>
              <a:t>טרצו</a:t>
            </a:r>
            <a:r>
              <a:rPr lang="he-IL" sz="1400" dirty="0" smtClean="0"/>
              <a:t> – 11,000 מ"ר</a:t>
            </a:r>
          </a:p>
          <a:p>
            <a:pPr algn="r">
              <a:lnSpc>
                <a:spcPct val="200000"/>
              </a:lnSpc>
            </a:pPr>
            <a:r>
              <a:rPr lang="he-IL" sz="1400" dirty="0" smtClean="0"/>
              <a:t>ריצוף שטיח – 6,400 מ"ר</a:t>
            </a:r>
          </a:p>
          <a:p>
            <a:pPr algn="r">
              <a:lnSpc>
                <a:spcPct val="200000"/>
              </a:lnSpc>
            </a:pPr>
            <a:r>
              <a:rPr lang="he-IL" sz="1400" dirty="0" err="1" smtClean="0"/>
              <a:t>פירי</a:t>
            </a:r>
            <a:r>
              <a:rPr lang="he-IL" sz="1400" dirty="0" smtClean="0"/>
              <a:t> מדרגות -11 </a:t>
            </a:r>
          </a:p>
          <a:p>
            <a:pPr algn="r">
              <a:lnSpc>
                <a:spcPct val="200000"/>
              </a:lnSpc>
            </a:pPr>
            <a:r>
              <a:rPr lang="he-IL" sz="1400" dirty="0" smtClean="0"/>
              <a:t>חלונות אלומיניום – 100 יח'</a:t>
            </a:r>
          </a:p>
          <a:p>
            <a:pPr algn="r">
              <a:lnSpc>
                <a:spcPct val="200000"/>
              </a:lnSpc>
            </a:pPr>
            <a:r>
              <a:rPr lang="he-IL" sz="1400" dirty="0" smtClean="0"/>
              <a:t>קירות מסך - 3,500 מ"ר</a:t>
            </a:r>
          </a:p>
          <a:p>
            <a:pPr algn="r">
              <a:lnSpc>
                <a:spcPct val="200000"/>
              </a:lnSpc>
            </a:pPr>
            <a:r>
              <a:rPr lang="he-IL" sz="1400" dirty="0" smtClean="0"/>
              <a:t>גגות זכוכית – 2,500 מ"ר </a:t>
            </a:r>
          </a:p>
          <a:p>
            <a:pPr algn="r">
              <a:lnSpc>
                <a:spcPct val="200000"/>
              </a:lnSpc>
            </a:pPr>
            <a:r>
              <a:rPr lang="he-IL" sz="1400" dirty="0" smtClean="0"/>
              <a:t>תקרה אקוסטית – 31,000 מ"ר</a:t>
            </a:r>
          </a:p>
          <a:p>
            <a:pPr algn="r">
              <a:lnSpc>
                <a:spcPct val="200000"/>
              </a:lnSpc>
            </a:pPr>
            <a:r>
              <a:rPr lang="he-IL" sz="1400" dirty="0"/>
              <a:t>כיורים מחרסינה ומאבן </a:t>
            </a:r>
            <a:r>
              <a:rPr lang="he-IL" sz="1400" dirty="0" smtClean="0"/>
              <a:t>קיסר – 300 יח'</a:t>
            </a:r>
          </a:p>
          <a:p>
            <a:pPr>
              <a:lnSpc>
                <a:spcPct val="200000"/>
              </a:lnSpc>
            </a:pPr>
            <a:endParaRPr lang="he-IL" sz="1400" dirty="0"/>
          </a:p>
        </p:txBody>
      </p:sp>
    </p:spTree>
    <p:extLst>
      <p:ext uri="{BB962C8B-B14F-4D97-AF65-F5344CB8AC3E}">
        <p14:creationId xmlns:p14="http://schemas.microsoft.com/office/powerpoint/2010/main" val="104148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628094" y="281210"/>
            <a:ext cx="8911687" cy="1280890"/>
          </a:xfrm>
        </p:spPr>
        <p:txBody>
          <a:bodyPr/>
          <a:lstStyle/>
          <a:p>
            <a:pPr algn="ctr"/>
            <a:r>
              <a:rPr lang="he-IL" b="1" u="sng" dirty="0"/>
              <a:t>בימ"ש השלום עכו – נתונים קומתיים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40777" y="2196305"/>
            <a:ext cx="3994792" cy="1569660"/>
          </a:xfrm>
          <a:prstGeom prst="rect">
            <a:avLst/>
          </a:prstGeom>
          <a:noFill/>
          <a:ln w="34925">
            <a:solidFill>
              <a:srgbClr val="FFC000"/>
            </a:solidFill>
          </a:ln>
        </p:spPr>
        <p:txBody>
          <a:bodyPr wrap="square" rtlCol="1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he-IL" sz="1600" b="1" u="sng" dirty="0"/>
              <a:t>בימ"ש השלום עכו</a:t>
            </a:r>
          </a:p>
          <a:p>
            <a:pPr marL="285750" indent="-28575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1600" dirty="0"/>
              <a:t>כ-70 שופטים ועובדים לרבות עובדי קבלן</a:t>
            </a:r>
          </a:p>
          <a:p>
            <a:pPr marL="285750" indent="-28575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e-IL" sz="1600" dirty="0"/>
              <a:t>עד  - 500 מבקרים ביום</a:t>
            </a:r>
          </a:p>
          <a:p>
            <a:pPr marL="285750" indent="-285750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he-IL" sz="1600" dirty="0"/>
          </a:p>
        </p:txBody>
      </p:sp>
      <p:sp>
        <p:nvSpPr>
          <p:cNvPr id="6" name="מציין מיקום תוכן 2"/>
          <p:cNvSpPr txBox="1">
            <a:spLocks/>
          </p:cNvSpPr>
          <p:nvPr/>
        </p:nvSpPr>
        <p:spPr>
          <a:xfrm>
            <a:off x="5917223" y="1484128"/>
            <a:ext cx="5622558" cy="3777622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dirty="0" smtClean="0"/>
              <a:t>אולמות שיפוט – 14</a:t>
            </a:r>
          </a:p>
          <a:p>
            <a:r>
              <a:rPr lang="he-IL" dirty="0" smtClean="0"/>
              <a:t>לשכות שופטים – 16</a:t>
            </a:r>
          </a:p>
          <a:p>
            <a:r>
              <a:rPr lang="he-IL" dirty="0" smtClean="0"/>
              <a:t>תאי מעצר – 9</a:t>
            </a:r>
          </a:p>
          <a:p>
            <a:r>
              <a:rPr lang="he-IL" dirty="0" smtClean="0"/>
              <a:t>סוגי ריצוף – </a:t>
            </a:r>
            <a:r>
              <a:rPr lang="he-IL" dirty="0" err="1" smtClean="0"/>
              <a:t>טרצו</a:t>
            </a:r>
            <a:r>
              <a:rPr lang="he-IL" dirty="0" smtClean="0"/>
              <a:t>, גרנית פורצלן</a:t>
            </a:r>
          </a:p>
          <a:p>
            <a:r>
              <a:rPr lang="he-IL" dirty="0" smtClean="0"/>
              <a:t>תאי שירותים – 25</a:t>
            </a:r>
          </a:p>
          <a:p>
            <a:r>
              <a:rPr lang="he-IL" dirty="0" smtClean="0"/>
              <a:t>מטבחונים – 7</a:t>
            </a:r>
          </a:p>
          <a:p>
            <a:r>
              <a:rPr lang="he-IL" dirty="0" smtClean="0"/>
              <a:t>תאי מקלחות – 3</a:t>
            </a:r>
          </a:p>
          <a:p>
            <a:r>
              <a:rPr lang="he-IL" dirty="0" smtClean="0"/>
              <a:t>חלונות אלומיניום – 120 (מחציתם לא ניתנים לניקוי ללא פיגום נייד)</a:t>
            </a:r>
          </a:p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38478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שן מתפתל">
  <a:themeElements>
    <a:clrScheme name="עשן מתפתל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עשן מתפתל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עשן מתפתל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778</TotalTime>
  <Words>2137</Words>
  <Application>Microsoft Office PowerPoint</Application>
  <PresentationFormat>מסך רחב</PresentationFormat>
  <Paragraphs>532</Paragraphs>
  <Slides>26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12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26</vt:i4>
      </vt:variant>
    </vt:vector>
  </HeadingPairs>
  <TitlesOfParts>
    <vt:vector size="39" baseType="lpstr">
      <vt:lpstr>Arial</vt:lpstr>
      <vt:lpstr>Arial Black</vt:lpstr>
      <vt:lpstr>Calibri</vt:lpstr>
      <vt:lpstr>Century Gothic</vt:lpstr>
      <vt:lpstr>David</vt:lpstr>
      <vt:lpstr>David Backslanted</vt:lpstr>
      <vt:lpstr>Garamond</vt:lpstr>
      <vt:lpstr>Gisha</vt:lpstr>
      <vt:lpstr>Narkisim</vt:lpstr>
      <vt:lpstr>Times New Roman</vt:lpstr>
      <vt:lpstr>Wingdings</vt:lpstr>
      <vt:lpstr>Wingdings 3</vt:lpstr>
      <vt:lpstr>עשן מתפתל</vt:lpstr>
      <vt:lpstr>מדינת ישראל - מערכת בתי המשפט  אגף רכש ובקרה   מכרז 34/2024 לאספקת שירותי ניקיון והדברה ביחידות ובאתרי מערכת בתי המשפט </vt:lpstr>
      <vt:lpstr>תהליך המכרז</vt:lpstr>
      <vt:lpstr>עקרונות להתקשרות </vt:lpstr>
      <vt:lpstr> מפרט טכני- שעות פעילות</vt:lpstr>
      <vt:lpstr> מפרט טכני- כללי</vt:lpstr>
      <vt:lpstr> SLA - אי עמידה בנורמות השרות</vt:lpstr>
      <vt:lpstr>מחוז חיפה</vt:lpstr>
      <vt:lpstr>היכל המשפט חיפה  - נתונים כמותיים</vt:lpstr>
      <vt:lpstr>בימ"ש השלום עכו – נתונים קומתיים</vt:lpstr>
      <vt:lpstr>מצבת כח אדם הנדרשת מחוז חיפה</vt:lpstr>
      <vt:lpstr>בית משפט השלום תל אביב מחוז – תל אביב</vt:lpstr>
      <vt:lpstr>נתונים וסקירה כללית -תל אביב השלום </vt:lpstr>
      <vt:lpstr>מצבת כח אדם הנדרשת מחוז תל אביב</vt:lpstr>
      <vt:lpstr>מכרז ניקיון מחוז דרום</vt:lpstr>
      <vt:lpstr>מחוז דרום</vt:lpstr>
      <vt:lpstr>מצבת כח אדם הנדרשת מחוז דרום</vt:lpstr>
      <vt:lpstr>מכרז ניקיון מחוז ירושלים</vt:lpstr>
      <vt:lpstr>מחוז ירושלים</vt:lpstr>
      <vt:lpstr>היקף צוותים- מחוז ירושלים</vt:lpstr>
      <vt:lpstr>מחוז צפון</vt:lpstr>
      <vt:lpstr>היקף צוותים מחוז צפון  </vt:lpstr>
      <vt:lpstr>מכרז ניקיון מחוז מרכז</vt:lpstr>
      <vt:lpstr>מחוז מרכז </vt:lpstr>
      <vt:lpstr>היקף הצוותים- מחוז מרכז </vt:lpstr>
      <vt:lpstr>אנשי קשר בבתי המשפט מחוז מרכז</vt:lpstr>
      <vt:lpstr>מצגת של PowerPoint‏</vt:lpstr>
    </vt:vector>
  </TitlesOfParts>
  <Company>Court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מחוז חיפה</dc:title>
  <dc:creator>דני קיסלנסקי</dc:creator>
  <cp:lastModifiedBy>דליה שחר</cp:lastModifiedBy>
  <cp:revision>53</cp:revision>
  <dcterms:created xsi:type="dcterms:W3CDTF">2025-02-09T06:45:11Z</dcterms:created>
  <dcterms:modified xsi:type="dcterms:W3CDTF">2025-02-23T13:01:31Z</dcterms:modified>
</cp:coreProperties>
</file>